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Roboto"/>
      <p:regular r:id="rId17"/>
    </p:embeddedFont>
    <p:embeddedFont>
      <p:font typeface="Roboto"/>
      <p:regular r:id="rId18"/>
    </p:embeddedFont>
    <p:embeddedFont>
      <p:font typeface="Roboto"/>
      <p:regular r:id="rId19"/>
    </p:embeddedFont>
    <p:embeddedFont>
      <p:font typeface="Roboto"/>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00000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80000"/>
            </a:srgbClr>
          </a:solidFill>
          <a:ln/>
        </p:spPr>
      </p:sp>
      <p:sp>
        <p:nvSpPr>
          <p:cNvPr id="4" name="Text 1"/>
          <p:cNvSpPr/>
          <p:nvPr/>
        </p:nvSpPr>
        <p:spPr>
          <a:xfrm>
            <a:off x="864037" y="2602468"/>
            <a:ext cx="12902327" cy="1543050"/>
          </a:xfrm>
          <a:prstGeom prst="rect">
            <a:avLst/>
          </a:prstGeom>
          <a:noFill/>
          <a:ln/>
        </p:spPr>
        <p:txBody>
          <a:bodyPr wrap="square" lIns="0" tIns="0" rIns="0" bIns="0" rtlCol="0" anchor="t"/>
          <a:lstStyle/>
          <a:p>
            <a:pPr algn="l" indent="0" marL="0">
              <a:lnSpc>
                <a:spcPts val="6050"/>
              </a:lnSpc>
              <a:buNone/>
            </a:pPr>
            <a:r>
              <a:rPr lang="en-US" sz="4850" dirty="0">
                <a:solidFill>
                  <a:srgbClr val="FFFFFF"/>
                </a:solidFill>
                <a:latin typeface="Host Grotesk Medium" pitchFamily="34" charset="0"/>
                <a:ea typeface="Host Grotesk Medium" pitchFamily="34" charset="-122"/>
                <a:cs typeface="Host Grotesk Medium" pitchFamily="34" charset="-120"/>
              </a:rPr>
              <a:t>SystemVerilog Tasks: A Comprehensive Guide</a:t>
            </a:r>
            <a:endParaRPr lang="en-US" sz="4850" dirty="0"/>
          </a:p>
        </p:txBody>
      </p:sp>
      <p:sp>
        <p:nvSpPr>
          <p:cNvPr id="5" name="Text 2"/>
          <p:cNvSpPr/>
          <p:nvPr/>
        </p:nvSpPr>
        <p:spPr>
          <a:xfrm>
            <a:off x="864037" y="4515803"/>
            <a:ext cx="12902327" cy="1111210"/>
          </a:xfrm>
          <a:prstGeom prst="rect">
            <a:avLst/>
          </a:prstGeom>
          <a:noFill/>
          <a:ln/>
        </p:spPr>
        <p:txBody>
          <a:bodyPr wrap="square" lIns="0" tIns="0" rIns="0" bIns="0" rtlCol="0" anchor="t"/>
          <a:lstStyle/>
          <a:p>
            <a:pPr algn="l" indent="0" marL="0">
              <a:lnSpc>
                <a:spcPts val="2900"/>
              </a:lnSpc>
              <a:buNone/>
            </a:pPr>
            <a:r>
              <a:rPr lang="en-US" sz="1900" dirty="0">
                <a:solidFill>
                  <a:srgbClr val="FFFFFF"/>
                </a:solidFill>
                <a:latin typeface="Roboto" pitchFamily="34" charset="0"/>
                <a:ea typeface="Roboto" pitchFamily="34" charset="-122"/>
                <a:cs typeface="Roboto" pitchFamily="34" charset="-120"/>
              </a:rPr>
              <a:t>This document provides a comprehensive overview of Tasks in SystemVerilog, highlighting their pivotal role in verification methodologies, particularly their powerful capability for timing control. A thorough understanding of tasks is essential for developing robust, efficient, and exhaustive testbenches.</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72095" y="862489"/>
            <a:ext cx="5952053" cy="468511"/>
          </a:xfrm>
          <a:prstGeom prst="rect">
            <a:avLst/>
          </a:prstGeom>
          <a:noFill/>
          <a:ln/>
        </p:spPr>
        <p:txBody>
          <a:bodyPr wrap="none" lIns="0" tIns="0" rIns="0" bIns="0" rtlCol="0" anchor="t"/>
          <a:lstStyle/>
          <a:p>
            <a:pPr algn="l" indent="0" marL="0">
              <a:lnSpc>
                <a:spcPts val="3650"/>
              </a:lnSpc>
              <a:buNone/>
            </a:pPr>
            <a:r>
              <a:rPr lang="en-US" sz="2950" dirty="0">
                <a:solidFill>
                  <a:srgbClr val="2E3C4E"/>
                </a:solidFill>
                <a:latin typeface="Host Grotesk Medium" pitchFamily="34" charset="0"/>
                <a:ea typeface="Host Grotesk Medium" pitchFamily="34" charset="-122"/>
                <a:cs typeface="Host Grotesk Medium" pitchFamily="34" charset="-120"/>
              </a:rPr>
              <a:t>Conclusion and Recommendations</a:t>
            </a:r>
            <a:endParaRPr lang="en-US" sz="2950" dirty="0"/>
          </a:p>
        </p:txBody>
      </p:sp>
      <p:sp>
        <p:nvSpPr>
          <p:cNvPr id="3" name="Text 1"/>
          <p:cNvSpPr/>
          <p:nvPr/>
        </p:nvSpPr>
        <p:spPr>
          <a:xfrm>
            <a:off x="572095" y="1630799"/>
            <a:ext cx="13486209" cy="449580"/>
          </a:xfrm>
          <a:prstGeom prst="rect">
            <a:avLst/>
          </a:prstGeom>
          <a:noFill/>
          <a:ln/>
        </p:spPr>
        <p:txBody>
          <a:bodyPr wrap="square" lIns="0" tIns="0" rIns="0" bIns="0" rtlCol="0" anchor="t"/>
          <a:lstStyle/>
          <a:p>
            <a:pPr algn="l" indent="0" marL="0">
              <a:lnSpc>
                <a:spcPts val="1750"/>
              </a:lnSpc>
              <a:buNone/>
            </a:pPr>
            <a:r>
              <a:rPr lang="en-US" sz="1150" dirty="0">
                <a:solidFill>
                  <a:srgbClr val="384653"/>
                </a:solidFill>
                <a:latin typeface="Roboto" pitchFamily="34" charset="0"/>
                <a:ea typeface="Roboto" pitchFamily="34" charset="-122"/>
                <a:cs typeface="Roboto" pitchFamily="34" charset="-120"/>
              </a:rPr>
              <a:t>By skillfully leveraging the timing control, intricate logical capabilities, and powerful randomization features inherent in SystemVerilog tasks, verification engineers can construct highly effective, reusable, and comprehensive testbenches. This systematic approach ensures thorough validation of the Design Under Test (DUT), ultimately contributing significantly to the delivery of high-quality silicon designs.</a:t>
            </a:r>
            <a:endParaRPr lang="en-US" sz="1150" dirty="0"/>
          </a:p>
        </p:txBody>
      </p:sp>
      <p:sp>
        <p:nvSpPr>
          <p:cNvPr id="4" name="Text 2"/>
          <p:cNvSpPr/>
          <p:nvPr/>
        </p:nvSpPr>
        <p:spPr>
          <a:xfrm>
            <a:off x="572095" y="2305169"/>
            <a:ext cx="4344472" cy="374690"/>
          </a:xfrm>
          <a:prstGeom prst="rect">
            <a:avLst/>
          </a:prstGeom>
          <a:noFill/>
          <a:ln/>
        </p:spPr>
        <p:txBody>
          <a:bodyPr wrap="none" lIns="0" tIns="0" rIns="0" bIns="0" rtlCol="0" anchor="t"/>
          <a:lstStyle/>
          <a:p>
            <a:pPr algn="l" indent="0" marL="0">
              <a:lnSpc>
                <a:spcPts val="2950"/>
              </a:lnSpc>
              <a:buNone/>
            </a:pPr>
            <a:r>
              <a:rPr lang="en-US" sz="2350" dirty="0">
                <a:solidFill>
                  <a:srgbClr val="2E3C4E"/>
                </a:solidFill>
                <a:latin typeface="Host Grotesk Medium" pitchFamily="34" charset="0"/>
                <a:ea typeface="Host Grotesk Medium" pitchFamily="34" charset="-122"/>
                <a:cs typeface="Host Grotesk Medium" pitchFamily="34" charset="-120"/>
              </a:rPr>
              <a:t>Key Takeaways for Practitioners</a:t>
            </a:r>
            <a:endParaRPr lang="en-US" sz="2350" dirty="0"/>
          </a:p>
        </p:txBody>
      </p:sp>
      <p:sp>
        <p:nvSpPr>
          <p:cNvPr id="5" name="Shape 3"/>
          <p:cNvSpPr/>
          <p:nvPr/>
        </p:nvSpPr>
        <p:spPr>
          <a:xfrm>
            <a:off x="572095" y="2904649"/>
            <a:ext cx="1685687" cy="848678"/>
          </a:xfrm>
          <a:prstGeom prst="roundRect">
            <a:avLst>
              <a:gd name="adj" fmla="val 7419"/>
            </a:avLst>
          </a:prstGeom>
          <a:solidFill>
            <a:srgbClr val="D9EDF2"/>
          </a:solidFill>
          <a:ln w="7620">
            <a:solidFill>
              <a:srgbClr val="BFD3D8"/>
            </a:solidFill>
            <a:prstDash val="solid"/>
          </a:ln>
        </p:spPr>
      </p:sp>
      <p:pic>
        <p:nvPicPr>
          <p:cNvPr id="6" name="Image 0" descr="preencoded.png">    </p:cNvPr>
          <p:cNvPicPr>
            <a:picLocks noChangeAspect="1"/>
          </p:cNvPicPr>
          <p:nvPr/>
        </p:nvPicPr>
        <p:blipFill>
          <a:blip r:embed="rId1"/>
          <a:stretch>
            <a:fillRect/>
          </a:stretch>
        </p:blipFill>
        <p:spPr>
          <a:xfrm>
            <a:off x="1309568" y="3197185"/>
            <a:ext cx="210741" cy="263485"/>
          </a:xfrm>
          <a:prstGeom prst="rect">
            <a:avLst/>
          </a:prstGeom>
        </p:spPr>
      </p:pic>
      <p:sp>
        <p:nvSpPr>
          <p:cNvPr id="7" name="Text 4"/>
          <p:cNvSpPr/>
          <p:nvPr/>
        </p:nvSpPr>
        <p:spPr>
          <a:xfrm>
            <a:off x="2407682" y="3054548"/>
            <a:ext cx="1904881" cy="234196"/>
          </a:xfrm>
          <a:prstGeom prst="rect">
            <a:avLst/>
          </a:prstGeom>
          <a:noFill/>
          <a:ln/>
        </p:spPr>
        <p:txBody>
          <a:bodyPr wrap="none" lIns="0" tIns="0" rIns="0" bIns="0" rtlCol="0" anchor="t"/>
          <a:lstStyle/>
          <a:p>
            <a:pPr algn="l" indent="0" marL="0">
              <a:lnSpc>
                <a:spcPts val="1800"/>
              </a:lnSpc>
              <a:buNone/>
            </a:pPr>
            <a:r>
              <a:rPr lang="en-US" sz="1450" dirty="0">
                <a:solidFill>
                  <a:srgbClr val="384653"/>
                </a:solidFill>
                <a:latin typeface="Host Grotesk Medium" pitchFamily="34" charset="0"/>
                <a:ea typeface="Host Grotesk Medium" pitchFamily="34" charset="-122"/>
                <a:cs typeface="Host Grotesk Medium" pitchFamily="34" charset="-120"/>
              </a:rPr>
              <a:t>Master Timing Control</a:t>
            </a:r>
            <a:endParaRPr lang="en-US" sz="1450" dirty="0"/>
          </a:p>
        </p:txBody>
      </p:sp>
      <p:sp>
        <p:nvSpPr>
          <p:cNvPr id="8" name="Text 5"/>
          <p:cNvSpPr/>
          <p:nvPr/>
        </p:nvSpPr>
        <p:spPr>
          <a:xfrm>
            <a:off x="2407682" y="3378637"/>
            <a:ext cx="10033397" cy="224790"/>
          </a:xfrm>
          <a:prstGeom prst="rect">
            <a:avLst/>
          </a:prstGeom>
          <a:noFill/>
          <a:ln/>
        </p:spPr>
        <p:txBody>
          <a:bodyPr wrap="none" lIns="0" tIns="0" rIns="0" bIns="0" rtlCol="0" anchor="t"/>
          <a:lstStyle/>
          <a:p>
            <a:pPr algn="l" indent="0" marL="0">
              <a:lnSpc>
                <a:spcPts val="1750"/>
              </a:lnSpc>
              <a:buNone/>
            </a:pPr>
            <a:r>
              <a:rPr lang="en-US" sz="1150" dirty="0">
                <a:solidFill>
                  <a:srgbClr val="384653"/>
                </a:solidFill>
                <a:latin typeface="Roboto" pitchFamily="34" charset="0"/>
                <a:ea typeface="Roboto" pitchFamily="34" charset="-122"/>
                <a:cs typeface="Roboto" pitchFamily="34" charset="-120"/>
              </a:rPr>
              <a:t>Deeply understand how tasks manage simulation time with delays and event synchronization. This is foundational for realistic stimulus and monitoring.</a:t>
            </a:r>
            <a:endParaRPr lang="en-US" sz="1150" dirty="0"/>
          </a:p>
        </p:txBody>
      </p:sp>
      <p:sp>
        <p:nvSpPr>
          <p:cNvPr id="9" name="Shape 6"/>
          <p:cNvSpPr/>
          <p:nvPr/>
        </p:nvSpPr>
        <p:spPr>
          <a:xfrm>
            <a:off x="2332673" y="3749516"/>
            <a:ext cx="11650742" cy="7620"/>
          </a:xfrm>
          <a:prstGeom prst="roundRect">
            <a:avLst>
              <a:gd name="adj" fmla="val 826254"/>
            </a:avLst>
          </a:prstGeom>
          <a:solidFill>
            <a:srgbClr val="BFD3D8"/>
          </a:solidFill>
          <a:ln/>
        </p:spPr>
      </p:sp>
      <p:sp>
        <p:nvSpPr>
          <p:cNvPr id="10" name="Shape 7"/>
          <p:cNvSpPr/>
          <p:nvPr/>
        </p:nvSpPr>
        <p:spPr>
          <a:xfrm>
            <a:off x="572095" y="3828217"/>
            <a:ext cx="3371493" cy="848678"/>
          </a:xfrm>
          <a:prstGeom prst="roundRect">
            <a:avLst>
              <a:gd name="adj" fmla="val 7419"/>
            </a:avLst>
          </a:prstGeom>
          <a:solidFill>
            <a:srgbClr val="D9EDF2"/>
          </a:solidFill>
          <a:ln w="7620">
            <a:solidFill>
              <a:srgbClr val="BFD3D8"/>
            </a:solidFill>
            <a:prstDash val="solid"/>
          </a:ln>
        </p:spPr>
      </p:sp>
      <p:pic>
        <p:nvPicPr>
          <p:cNvPr id="11" name="Image 1" descr="preencoded.png">    </p:cNvPr>
          <p:cNvPicPr>
            <a:picLocks noChangeAspect="1"/>
          </p:cNvPicPr>
          <p:nvPr/>
        </p:nvPicPr>
        <p:blipFill>
          <a:blip r:embed="rId2"/>
          <a:stretch>
            <a:fillRect/>
          </a:stretch>
        </p:blipFill>
        <p:spPr>
          <a:xfrm>
            <a:off x="2152412" y="4120753"/>
            <a:ext cx="210741" cy="263485"/>
          </a:xfrm>
          <a:prstGeom prst="rect">
            <a:avLst/>
          </a:prstGeom>
        </p:spPr>
      </p:pic>
      <p:sp>
        <p:nvSpPr>
          <p:cNvPr id="12" name="Text 8"/>
          <p:cNvSpPr/>
          <p:nvPr/>
        </p:nvSpPr>
        <p:spPr>
          <a:xfrm>
            <a:off x="4093488" y="3978116"/>
            <a:ext cx="1873806" cy="234196"/>
          </a:xfrm>
          <a:prstGeom prst="rect">
            <a:avLst/>
          </a:prstGeom>
          <a:noFill/>
          <a:ln/>
        </p:spPr>
        <p:txBody>
          <a:bodyPr wrap="none" lIns="0" tIns="0" rIns="0" bIns="0" rtlCol="0" anchor="t"/>
          <a:lstStyle/>
          <a:p>
            <a:pPr algn="l" indent="0" marL="0">
              <a:lnSpc>
                <a:spcPts val="1800"/>
              </a:lnSpc>
              <a:buNone/>
            </a:pPr>
            <a:r>
              <a:rPr lang="en-US" sz="1450" dirty="0">
                <a:solidFill>
                  <a:srgbClr val="384653"/>
                </a:solidFill>
                <a:latin typeface="Host Grotesk Medium" pitchFamily="34" charset="0"/>
                <a:ea typeface="Host Grotesk Medium" pitchFamily="34" charset="-122"/>
                <a:cs typeface="Host Grotesk Medium" pitchFamily="34" charset="-120"/>
              </a:rPr>
              <a:t>Embrace Modularity</a:t>
            </a:r>
            <a:endParaRPr lang="en-US" sz="1450" dirty="0"/>
          </a:p>
        </p:txBody>
      </p:sp>
      <p:sp>
        <p:nvSpPr>
          <p:cNvPr id="13" name="Text 9"/>
          <p:cNvSpPr/>
          <p:nvPr/>
        </p:nvSpPr>
        <p:spPr>
          <a:xfrm>
            <a:off x="4093488" y="4302204"/>
            <a:ext cx="9444752" cy="224790"/>
          </a:xfrm>
          <a:prstGeom prst="rect">
            <a:avLst/>
          </a:prstGeom>
          <a:noFill/>
          <a:ln/>
        </p:spPr>
        <p:txBody>
          <a:bodyPr wrap="none" lIns="0" tIns="0" rIns="0" bIns="0" rtlCol="0" anchor="t"/>
          <a:lstStyle/>
          <a:p>
            <a:pPr algn="l" indent="0" marL="0">
              <a:lnSpc>
                <a:spcPts val="1750"/>
              </a:lnSpc>
              <a:buNone/>
            </a:pPr>
            <a:r>
              <a:rPr lang="en-US" sz="1150" dirty="0">
                <a:solidFill>
                  <a:srgbClr val="384653"/>
                </a:solidFill>
                <a:latin typeface="Roboto" pitchFamily="34" charset="0"/>
                <a:ea typeface="Roboto" pitchFamily="34" charset="-122"/>
                <a:cs typeface="Roboto" pitchFamily="34" charset="-120"/>
              </a:rPr>
              <a:t>Break down complex test scenarios into smaller, reusable tasks. This improves testbench maintainability, readability, and debugging efficiency.</a:t>
            </a:r>
            <a:endParaRPr lang="en-US" sz="1150" dirty="0"/>
          </a:p>
        </p:txBody>
      </p:sp>
      <p:sp>
        <p:nvSpPr>
          <p:cNvPr id="14" name="Shape 10"/>
          <p:cNvSpPr/>
          <p:nvPr/>
        </p:nvSpPr>
        <p:spPr>
          <a:xfrm>
            <a:off x="4018478" y="4673084"/>
            <a:ext cx="9964936" cy="7620"/>
          </a:xfrm>
          <a:prstGeom prst="roundRect">
            <a:avLst>
              <a:gd name="adj" fmla="val 826254"/>
            </a:avLst>
          </a:prstGeom>
          <a:solidFill>
            <a:srgbClr val="BFD3D8"/>
          </a:solidFill>
          <a:ln/>
        </p:spPr>
      </p:sp>
      <p:sp>
        <p:nvSpPr>
          <p:cNvPr id="15" name="Shape 11"/>
          <p:cNvSpPr/>
          <p:nvPr/>
        </p:nvSpPr>
        <p:spPr>
          <a:xfrm>
            <a:off x="572095" y="4751784"/>
            <a:ext cx="5057299" cy="1073468"/>
          </a:xfrm>
          <a:prstGeom prst="roundRect">
            <a:avLst>
              <a:gd name="adj" fmla="val 5865"/>
            </a:avLst>
          </a:prstGeom>
          <a:solidFill>
            <a:srgbClr val="D9EDF2"/>
          </a:solidFill>
          <a:ln w="7620">
            <a:solidFill>
              <a:srgbClr val="BFD3D8"/>
            </a:solidFill>
            <a:prstDash val="solid"/>
          </a:ln>
        </p:spPr>
      </p:sp>
      <p:pic>
        <p:nvPicPr>
          <p:cNvPr id="16" name="Image 2" descr="preencoded.png">    </p:cNvPr>
          <p:cNvPicPr>
            <a:picLocks noChangeAspect="1"/>
          </p:cNvPicPr>
          <p:nvPr/>
        </p:nvPicPr>
        <p:blipFill>
          <a:blip r:embed="rId3"/>
          <a:stretch>
            <a:fillRect/>
          </a:stretch>
        </p:blipFill>
        <p:spPr>
          <a:xfrm>
            <a:off x="2995374" y="5156716"/>
            <a:ext cx="210741" cy="263485"/>
          </a:xfrm>
          <a:prstGeom prst="rect">
            <a:avLst/>
          </a:prstGeom>
        </p:spPr>
      </p:pic>
      <p:sp>
        <p:nvSpPr>
          <p:cNvPr id="17" name="Text 12"/>
          <p:cNvSpPr/>
          <p:nvPr/>
        </p:nvSpPr>
        <p:spPr>
          <a:xfrm>
            <a:off x="5779294" y="4901684"/>
            <a:ext cx="2086213" cy="234196"/>
          </a:xfrm>
          <a:prstGeom prst="rect">
            <a:avLst/>
          </a:prstGeom>
          <a:noFill/>
          <a:ln/>
        </p:spPr>
        <p:txBody>
          <a:bodyPr wrap="none" lIns="0" tIns="0" rIns="0" bIns="0" rtlCol="0" anchor="t"/>
          <a:lstStyle/>
          <a:p>
            <a:pPr algn="l" indent="0" marL="0">
              <a:lnSpc>
                <a:spcPts val="1800"/>
              </a:lnSpc>
              <a:buNone/>
            </a:pPr>
            <a:r>
              <a:rPr lang="en-US" sz="1450" dirty="0">
                <a:solidFill>
                  <a:srgbClr val="384653"/>
                </a:solidFill>
                <a:latin typeface="Host Grotesk Medium" pitchFamily="34" charset="0"/>
                <a:ea typeface="Host Grotesk Medium" pitchFamily="34" charset="-122"/>
                <a:cs typeface="Host Grotesk Medium" pitchFamily="34" charset="-120"/>
              </a:rPr>
              <a:t>Integrate Randomization</a:t>
            </a:r>
            <a:endParaRPr lang="en-US" sz="1450" dirty="0"/>
          </a:p>
        </p:txBody>
      </p:sp>
      <p:sp>
        <p:nvSpPr>
          <p:cNvPr id="18" name="Text 13"/>
          <p:cNvSpPr/>
          <p:nvPr/>
        </p:nvSpPr>
        <p:spPr>
          <a:xfrm>
            <a:off x="5779294" y="5225772"/>
            <a:ext cx="8129111" cy="449580"/>
          </a:xfrm>
          <a:prstGeom prst="rect">
            <a:avLst/>
          </a:prstGeom>
          <a:noFill/>
          <a:ln/>
        </p:spPr>
        <p:txBody>
          <a:bodyPr wrap="square" lIns="0" tIns="0" rIns="0" bIns="0" rtlCol="0" anchor="t"/>
          <a:lstStyle/>
          <a:p>
            <a:pPr algn="l" indent="0" marL="0">
              <a:lnSpc>
                <a:spcPts val="1750"/>
              </a:lnSpc>
              <a:buNone/>
            </a:pPr>
            <a:r>
              <a:rPr lang="en-US" sz="1150" dirty="0">
                <a:solidFill>
                  <a:srgbClr val="384653"/>
                </a:solidFill>
                <a:latin typeface="Roboto" pitchFamily="34" charset="0"/>
                <a:ea typeface="Roboto" pitchFamily="34" charset="-122"/>
                <a:cs typeface="Roboto" pitchFamily="34" charset="-120"/>
              </a:rPr>
              <a:t>Combine tasks with SystemVerilog's randomization features to generate constrained-random stimulus. This expands test coverage beyond directed tests, uncovering elusive corner-case bugs.</a:t>
            </a:r>
            <a:endParaRPr lang="en-US" sz="1150" dirty="0"/>
          </a:p>
        </p:txBody>
      </p:sp>
      <p:sp>
        <p:nvSpPr>
          <p:cNvPr id="19" name="Shape 14"/>
          <p:cNvSpPr/>
          <p:nvPr/>
        </p:nvSpPr>
        <p:spPr>
          <a:xfrm>
            <a:off x="5704284" y="5821442"/>
            <a:ext cx="8279130" cy="7620"/>
          </a:xfrm>
          <a:prstGeom prst="roundRect">
            <a:avLst>
              <a:gd name="adj" fmla="val 826254"/>
            </a:avLst>
          </a:prstGeom>
          <a:solidFill>
            <a:srgbClr val="BFD3D8"/>
          </a:solidFill>
          <a:ln/>
        </p:spPr>
      </p:sp>
      <p:sp>
        <p:nvSpPr>
          <p:cNvPr id="20" name="Shape 15"/>
          <p:cNvSpPr/>
          <p:nvPr/>
        </p:nvSpPr>
        <p:spPr>
          <a:xfrm>
            <a:off x="572095" y="5900142"/>
            <a:ext cx="6743105" cy="1073468"/>
          </a:xfrm>
          <a:prstGeom prst="roundRect">
            <a:avLst>
              <a:gd name="adj" fmla="val 5865"/>
            </a:avLst>
          </a:prstGeom>
          <a:solidFill>
            <a:srgbClr val="D9EDF2"/>
          </a:solidFill>
          <a:ln w="7620">
            <a:solidFill>
              <a:srgbClr val="BFD3D8"/>
            </a:solidFill>
            <a:prstDash val="solid"/>
          </a:ln>
        </p:spPr>
      </p:sp>
      <p:pic>
        <p:nvPicPr>
          <p:cNvPr id="21" name="Image 3" descr="preencoded.png">    </p:cNvPr>
          <p:cNvPicPr>
            <a:picLocks noChangeAspect="1"/>
          </p:cNvPicPr>
          <p:nvPr/>
        </p:nvPicPr>
        <p:blipFill>
          <a:blip r:embed="rId4"/>
          <a:stretch>
            <a:fillRect/>
          </a:stretch>
        </p:blipFill>
        <p:spPr>
          <a:xfrm>
            <a:off x="3838218" y="6305074"/>
            <a:ext cx="210741" cy="263485"/>
          </a:xfrm>
          <a:prstGeom prst="rect">
            <a:avLst/>
          </a:prstGeom>
        </p:spPr>
      </p:pic>
      <p:sp>
        <p:nvSpPr>
          <p:cNvPr id="22" name="Text 16"/>
          <p:cNvSpPr/>
          <p:nvPr/>
        </p:nvSpPr>
        <p:spPr>
          <a:xfrm>
            <a:off x="7465100" y="6050042"/>
            <a:ext cx="1873806" cy="234196"/>
          </a:xfrm>
          <a:prstGeom prst="rect">
            <a:avLst/>
          </a:prstGeom>
          <a:noFill/>
          <a:ln/>
        </p:spPr>
        <p:txBody>
          <a:bodyPr wrap="none" lIns="0" tIns="0" rIns="0" bIns="0" rtlCol="0" anchor="t"/>
          <a:lstStyle/>
          <a:p>
            <a:pPr algn="l" indent="0" marL="0">
              <a:lnSpc>
                <a:spcPts val="1800"/>
              </a:lnSpc>
              <a:buNone/>
            </a:pPr>
            <a:r>
              <a:rPr lang="en-US" sz="1450" dirty="0">
                <a:solidFill>
                  <a:srgbClr val="384653"/>
                </a:solidFill>
                <a:latin typeface="Host Grotesk Medium" pitchFamily="34" charset="0"/>
                <a:ea typeface="Host Grotesk Medium" pitchFamily="34" charset="-122"/>
                <a:cs typeface="Host Grotesk Medium" pitchFamily="34" charset="-120"/>
              </a:rPr>
              <a:t>Utilize BFMs</a:t>
            </a:r>
            <a:endParaRPr lang="en-US" sz="1450" dirty="0"/>
          </a:p>
        </p:txBody>
      </p:sp>
      <p:sp>
        <p:nvSpPr>
          <p:cNvPr id="23" name="Text 17"/>
          <p:cNvSpPr/>
          <p:nvPr/>
        </p:nvSpPr>
        <p:spPr>
          <a:xfrm>
            <a:off x="7465100" y="6374130"/>
            <a:ext cx="6443305" cy="449580"/>
          </a:xfrm>
          <a:prstGeom prst="rect">
            <a:avLst/>
          </a:prstGeom>
          <a:noFill/>
          <a:ln/>
        </p:spPr>
        <p:txBody>
          <a:bodyPr wrap="square" lIns="0" tIns="0" rIns="0" bIns="0" rtlCol="0" anchor="t"/>
          <a:lstStyle/>
          <a:p>
            <a:pPr algn="l" indent="0" marL="0">
              <a:lnSpc>
                <a:spcPts val="1750"/>
              </a:lnSpc>
              <a:buNone/>
            </a:pPr>
            <a:r>
              <a:rPr lang="en-US" sz="1150" dirty="0">
                <a:solidFill>
                  <a:srgbClr val="384653"/>
                </a:solidFill>
                <a:latin typeface="Roboto" pitchFamily="34" charset="0"/>
                <a:ea typeface="Roboto" pitchFamily="34" charset="-122"/>
                <a:cs typeface="Roboto" pitchFamily="34" charset="-120"/>
              </a:rPr>
              <a:t>Leverage tasks to build Bus Functional Models for protocol abstraction. This simplifies test scenario development and makes testbenches more portable and robust.</a:t>
            </a:r>
            <a:endParaRPr lang="en-US" sz="1150" dirty="0"/>
          </a:p>
        </p:txBody>
      </p:sp>
      <p:sp>
        <p:nvSpPr>
          <p:cNvPr id="24" name="Text 18"/>
          <p:cNvSpPr/>
          <p:nvPr/>
        </p:nvSpPr>
        <p:spPr>
          <a:xfrm>
            <a:off x="572095" y="7142202"/>
            <a:ext cx="13486209" cy="224790"/>
          </a:xfrm>
          <a:prstGeom prst="rect">
            <a:avLst/>
          </a:prstGeom>
          <a:noFill/>
          <a:ln/>
        </p:spPr>
        <p:txBody>
          <a:bodyPr wrap="none" lIns="0" tIns="0" rIns="0" bIns="0" rtlCol="0" anchor="t"/>
          <a:lstStyle/>
          <a:p>
            <a:pPr algn="l" indent="0" marL="0">
              <a:lnSpc>
                <a:spcPts val="1750"/>
              </a:lnSpc>
              <a:buNone/>
            </a:pPr>
            <a:r>
              <a:rPr lang="en-US" sz="1150" dirty="0">
                <a:solidFill>
                  <a:srgbClr val="384653"/>
                </a:solidFill>
                <a:latin typeface="Roboto" pitchFamily="34" charset="0"/>
                <a:ea typeface="Roboto" pitchFamily="34" charset="-122"/>
                <a:cs typeface="Roboto" pitchFamily="34" charset="-120"/>
              </a:rPr>
              <a:t>Continuous practice and experimentation with tasks in various verification contexts will solidify these concepts and lead to more efficient and effective verification strategies.</a:t>
            </a:r>
            <a:endParaRPr lang="en-US" sz="11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54129" y="567809"/>
            <a:ext cx="7627501" cy="584121"/>
          </a:xfrm>
          <a:prstGeom prst="rect">
            <a:avLst/>
          </a:prstGeom>
          <a:noFill/>
          <a:ln/>
        </p:spPr>
        <p:txBody>
          <a:bodyPr wrap="none" lIns="0" tIns="0" rIns="0" bIns="0" rtlCol="0" anchor="t"/>
          <a:lstStyle/>
          <a:p>
            <a:pPr algn="l" indent="0" marL="0">
              <a:lnSpc>
                <a:spcPts val="4550"/>
              </a:lnSpc>
              <a:buNone/>
            </a:pPr>
            <a:r>
              <a:rPr lang="en-US" sz="3650" dirty="0">
                <a:solidFill>
                  <a:srgbClr val="2E3C4E"/>
                </a:solidFill>
                <a:latin typeface="Host Grotesk Medium" pitchFamily="34" charset="0"/>
                <a:ea typeface="Host Grotesk Medium" pitchFamily="34" charset="-122"/>
                <a:cs typeface="Host Grotesk Medium" pitchFamily="34" charset="-120"/>
              </a:rPr>
              <a:t>Understanding SystemVerilog Tasks</a:t>
            </a:r>
            <a:endParaRPr lang="en-US" sz="3650" dirty="0"/>
          </a:p>
        </p:txBody>
      </p:sp>
      <p:sp>
        <p:nvSpPr>
          <p:cNvPr id="3" name="Text 1"/>
          <p:cNvSpPr/>
          <p:nvPr/>
        </p:nvSpPr>
        <p:spPr>
          <a:xfrm>
            <a:off x="654129" y="1525667"/>
            <a:ext cx="13322141" cy="841177"/>
          </a:xfrm>
          <a:prstGeom prst="rect">
            <a:avLst/>
          </a:prstGeom>
          <a:noFill/>
          <a:ln/>
        </p:spPr>
        <p:txBody>
          <a:bodyPr wrap="square" lIns="0" tIns="0" rIns="0" bIns="0" rtlCol="0" anchor="t"/>
          <a:lstStyle/>
          <a:p>
            <a:pPr algn="l" indent="0" marL="0">
              <a:lnSpc>
                <a:spcPts val="2200"/>
              </a:lnSpc>
              <a:buNone/>
            </a:pPr>
            <a:r>
              <a:rPr lang="en-US" sz="1450" dirty="0">
                <a:solidFill>
                  <a:srgbClr val="384653"/>
                </a:solidFill>
                <a:latin typeface="Roboto" pitchFamily="34" charset="0"/>
                <a:ea typeface="Roboto" pitchFamily="34" charset="-122"/>
                <a:cs typeface="Roboto" pitchFamily="34" charset="-120"/>
              </a:rPr>
              <a:t>In SystemVerilog, a task is a procedural block of code designed to execute over a duration of simulation time. This temporal aspect is its primary distinguishing feature from functions, which execute instantaneously (in zero simulation time). This characteristic renders tasks exceptionally versatile and an indispensable component of any modern testbench.</a:t>
            </a:r>
            <a:endParaRPr lang="en-US" sz="1450" dirty="0"/>
          </a:p>
        </p:txBody>
      </p:sp>
      <p:sp>
        <p:nvSpPr>
          <p:cNvPr id="4" name="Text 2"/>
          <p:cNvSpPr/>
          <p:nvPr/>
        </p:nvSpPr>
        <p:spPr>
          <a:xfrm>
            <a:off x="654129" y="2647117"/>
            <a:ext cx="6890623" cy="467320"/>
          </a:xfrm>
          <a:prstGeom prst="rect">
            <a:avLst/>
          </a:prstGeom>
          <a:noFill/>
          <a:ln/>
        </p:spPr>
        <p:txBody>
          <a:bodyPr wrap="none" lIns="0" tIns="0" rIns="0" bIns="0" rtlCol="0" anchor="t"/>
          <a:lstStyle/>
          <a:p>
            <a:pPr algn="l" indent="0" marL="0">
              <a:lnSpc>
                <a:spcPts val="3650"/>
              </a:lnSpc>
              <a:buNone/>
            </a:pPr>
            <a:r>
              <a:rPr lang="en-US" sz="2900" dirty="0">
                <a:solidFill>
                  <a:srgbClr val="2E3C4E"/>
                </a:solidFill>
                <a:latin typeface="Host Grotesk Medium" pitchFamily="34" charset="0"/>
                <a:ea typeface="Host Grotesk Medium" pitchFamily="34" charset="-122"/>
                <a:cs typeface="Host Grotesk Medium" pitchFamily="34" charset="-120"/>
              </a:rPr>
              <a:t>Tasks vs. Functions: A Critical Distinction</a:t>
            </a:r>
            <a:endParaRPr lang="en-US" sz="2900" dirty="0"/>
          </a:p>
        </p:txBody>
      </p:sp>
      <p:sp>
        <p:nvSpPr>
          <p:cNvPr id="5" name="Text 3"/>
          <p:cNvSpPr/>
          <p:nvPr/>
        </p:nvSpPr>
        <p:spPr>
          <a:xfrm>
            <a:off x="654129" y="3394710"/>
            <a:ext cx="13322141" cy="560784"/>
          </a:xfrm>
          <a:prstGeom prst="rect">
            <a:avLst/>
          </a:prstGeom>
          <a:noFill/>
          <a:ln/>
        </p:spPr>
        <p:txBody>
          <a:bodyPr wrap="square" lIns="0" tIns="0" rIns="0" bIns="0" rtlCol="0" anchor="t"/>
          <a:lstStyle/>
          <a:p>
            <a:pPr algn="l" indent="0" marL="0">
              <a:lnSpc>
                <a:spcPts val="2200"/>
              </a:lnSpc>
              <a:buNone/>
            </a:pPr>
            <a:r>
              <a:rPr lang="en-US" sz="1450" dirty="0">
                <a:solidFill>
                  <a:srgbClr val="384653"/>
                </a:solidFill>
                <a:latin typeface="Roboto" pitchFamily="34" charset="0"/>
                <a:ea typeface="Roboto" pitchFamily="34" charset="-122"/>
                <a:cs typeface="Roboto" pitchFamily="34" charset="-120"/>
              </a:rPr>
              <a:t>It is crucial to differentiate tasks from functions in SystemVerilog. The table below outlines the key differences that highlight why tasks are indispensable for verification.</a:t>
            </a:r>
            <a:endParaRPr lang="en-US" sz="1450" dirty="0"/>
          </a:p>
        </p:txBody>
      </p:sp>
      <p:sp>
        <p:nvSpPr>
          <p:cNvPr id="6" name="Shape 4"/>
          <p:cNvSpPr/>
          <p:nvPr/>
        </p:nvSpPr>
        <p:spPr>
          <a:xfrm>
            <a:off x="654129" y="4165759"/>
            <a:ext cx="13322141" cy="3496032"/>
          </a:xfrm>
          <a:prstGeom prst="roundRect">
            <a:avLst>
              <a:gd name="adj" fmla="val 2246"/>
            </a:avLst>
          </a:prstGeom>
          <a:noFill/>
          <a:ln w="7620">
            <a:solidFill>
              <a:srgbClr val="000000">
                <a:alpha val="8000"/>
              </a:srgbClr>
            </a:solidFill>
            <a:prstDash val="solid"/>
          </a:ln>
        </p:spPr>
      </p:sp>
      <p:sp>
        <p:nvSpPr>
          <p:cNvPr id="7" name="Shape 5"/>
          <p:cNvSpPr/>
          <p:nvPr/>
        </p:nvSpPr>
        <p:spPr>
          <a:xfrm>
            <a:off x="661749" y="4173379"/>
            <a:ext cx="13305473" cy="800100"/>
          </a:xfrm>
          <a:prstGeom prst="rect">
            <a:avLst/>
          </a:prstGeom>
          <a:solidFill>
            <a:srgbClr val="FFFFFF">
              <a:alpha val="4000"/>
            </a:srgbClr>
          </a:solidFill>
          <a:ln/>
        </p:spPr>
      </p:sp>
      <p:sp>
        <p:nvSpPr>
          <p:cNvPr id="8" name="Text 6"/>
          <p:cNvSpPr/>
          <p:nvPr/>
        </p:nvSpPr>
        <p:spPr>
          <a:xfrm>
            <a:off x="850225" y="4293037"/>
            <a:ext cx="4057174" cy="280392"/>
          </a:xfrm>
          <a:prstGeom prst="rect">
            <a:avLst/>
          </a:prstGeom>
          <a:noFill/>
          <a:ln/>
        </p:spPr>
        <p:txBody>
          <a:bodyPr wrap="none" lIns="0" tIns="0" rIns="0" bIns="0" rtlCol="0" anchor="t"/>
          <a:lstStyle/>
          <a:p>
            <a:pPr algn="l" indent="0" marL="0">
              <a:lnSpc>
                <a:spcPts val="2200"/>
              </a:lnSpc>
              <a:buNone/>
            </a:pPr>
            <a:r>
              <a:rPr lang="en-US" sz="1450" dirty="0">
                <a:solidFill>
                  <a:srgbClr val="384653"/>
                </a:solidFill>
                <a:latin typeface="Roboto" pitchFamily="34" charset="0"/>
                <a:ea typeface="Roboto" pitchFamily="34" charset="-122"/>
                <a:cs typeface="Roboto" pitchFamily="34" charset="-120"/>
              </a:rPr>
              <a:t>Timing Control</a:t>
            </a:r>
            <a:endParaRPr lang="en-US" sz="1450" dirty="0"/>
          </a:p>
        </p:txBody>
      </p:sp>
      <p:sp>
        <p:nvSpPr>
          <p:cNvPr id="9" name="Text 7"/>
          <p:cNvSpPr/>
          <p:nvPr/>
        </p:nvSpPr>
        <p:spPr>
          <a:xfrm>
            <a:off x="5288637" y="4293037"/>
            <a:ext cx="4053364" cy="560784"/>
          </a:xfrm>
          <a:prstGeom prst="rect">
            <a:avLst/>
          </a:prstGeom>
          <a:noFill/>
          <a:ln/>
        </p:spPr>
        <p:txBody>
          <a:bodyPr wrap="square" lIns="0" tIns="0" rIns="0" bIns="0" rtlCol="0" anchor="t"/>
          <a:lstStyle/>
          <a:p>
            <a:pPr algn="l" indent="0" marL="0">
              <a:lnSpc>
                <a:spcPts val="2200"/>
              </a:lnSpc>
              <a:buNone/>
            </a:pPr>
            <a:r>
              <a:rPr lang="en-US" sz="1450" dirty="0">
                <a:solidFill>
                  <a:srgbClr val="384653"/>
                </a:solidFill>
                <a:latin typeface="Roboto" pitchFamily="34" charset="0"/>
                <a:ea typeface="Roboto" pitchFamily="34" charset="-122"/>
                <a:cs typeface="Roboto" pitchFamily="34" charset="-120"/>
              </a:rPr>
              <a:t>Can consume simulation time (e.g., #delay, @(event), wait). Essential for verification.</a:t>
            </a:r>
            <a:endParaRPr lang="en-US" sz="1450" dirty="0"/>
          </a:p>
        </p:txBody>
      </p:sp>
      <p:sp>
        <p:nvSpPr>
          <p:cNvPr id="10" name="Text 8"/>
          <p:cNvSpPr/>
          <p:nvPr/>
        </p:nvSpPr>
        <p:spPr>
          <a:xfrm>
            <a:off x="9723239" y="4293037"/>
            <a:ext cx="4057174" cy="560784"/>
          </a:xfrm>
          <a:prstGeom prst="rect">
            <a:avLst/>
          </a:prstGeom>
          <a:noFill/>
          <a:ln/>
        </p:spPr>
        <p:txBody>
          <a:bodyPr wrap="square" lIns="0" tIns="0" rIns="0" bIns="0" rtlCol="0" anchor="t"/>
          <a:lstStyle/>
          <a:p>
            <a:pPr algn="l" indent="0" marL="0">
              <a:lnSpc>
                <a:spcPts val="2200"/>
              </a:lnSpc>
              <a:buNone/>
            </a:pPr>
            <a:r>
              <a:rPr lang="en-US" sz="1450" dirty="0">
                <a:solidFill>
                  <a:srgbClr val="384653"/>
                </a:solidFill>
                <a:latin typeface="Roboto" pitchFamily="34" charset="0"/>
                <a:ea typeface="Roboto" pitchFamily="34" charset="-122"/>
                <a:cs typeface="Roboto" pitchFamily="34" charset="-120"/>
              </a:rPr>
              <a:t>Execute in zero simulation time. Cannot contain timing control statements.</a:t>
            </a:r>
            <a:endParaRPr lang="en-US" sz="1450" dirty="0"/>
          </a:p>
        </p:txBody>
      </p:sp>
      <p:sp>
        <p:nvSpPr>
          <p:cNvPr id="11" name="Shape 9"/>
          <p:cNvSpPr/>
          <p:nvPr/>
        </p:nvSpPr>
        <p:spPr>
          <a:xfrm>
            <a:off x="661749" y="4973479"/>
            <a:ext cx="13305473" cy="519708"/>
          </a:xfrm>
          <a:prstGeom prst="rect">
            <a:avLst/>
          </a:prstGeom>
          <a:solidFill>
            <a:srgbClr val="000000">
              <a:alpha val="4000"/>
            </a:srgbClr>
          </a:solidFill>
          <a:ln/>
        </p:spPr>
      </p:sp>
      <p:sp>
        <p:nvSpPr>
          <p:cNvPr id="12" name="Text 10"/>
          <p:cNvSpPr/>
          <p:nvPr/>
        </p:nvSpPr>
        <p:spPr>
          <a:xfrm>
            <a:off x="850225" y="5093137"/>
            <a:ext cx="4057174" cy="280392"/>
          </a:xfrm>
          <a:prstGeom prst="rect">
            <a:avLst/>
          </a:prstGeom>
          <a:noFill/>
          <a:ln/>
        </p:spPr>
        <p:txBody>
          <a:bodyPr wrap="none" lIns="0" tIns="0" rIns="0" bIns="0" rtlCol="0" anchor="t"/>
          <a:lstStyle/>
          <a:p>
            <a:pPr algn="l" indent="0" marL="0">
              <a:lnSpc>
                <a:spcPts val="2200"/>
              </a:lnSpc>
              <a:buNone/>
            </a:pPr>
            <a:r>
              <a:rPr lang="en-US" sz="1450" dirty="0">
                <a:solidFill>
                  <a:srgbClr val="384653"/>
                </a:solidFill>
                <a:latin typeface="Roboto" pitchFamily="34" charset="0"/>
                <a:ea typeface="Roboto" pitchFamily="34" charset="-122"/>
                <a:cs typeface="Roboto" pitchFamily="34" charset="-120"/>
              </a:rPr>
              <a:t>Arguments</a:t>
            </a:r>
            <a:endParaRPr lang="en-US" sz="1450" dirty="0"/>
          </a:p>
        </p:txBody>
      </p:sp>
      <p:sp>
        <p:nvSpPr>
          <p:cNvPr id="13" name="Text 11"/>
          <p:cNvSpPr/>
          <p:nvPr/>
        </p:nvSpPr>
        <p:spPr>
          <a:xfrm>
            <a:off x="5288637" y="5093137"/>
            <a:ext cx="4053364" cy="280392"/>
          </a:xfrm>
          <a:prstGeom prst="rect">
            <a:avLst/>
          </a:prstGeom>
          <a:noFill/>
          <a:ln/>
        </p:spPr>
        <p:txBody>
          <a:bodyPr wrap="none" lIns="0" tIns="0" rIns="0" bIns="0" rtlCol="0" anchor="t"/>
          <a:lstStyle/>
          <a:p>
            <a:pPr algn="l" indent="0" marL="0">
              <a:lnSpc>
                <a:spcPts val="2200"/>
              </a:lnSpc>
              <a:buNone/>
            </a:pPr>
            <a:r>
              <a:rPr lang="en-US" sz="1450" dirty="0">
                <a:solidFill>
                  <a:srgbClr val="384653"/>
                </a:solidFill>
                <a:latin typeface="Roboto" pitchFamily="34" charset="0"/>
                <a:ea typeface="Roboto" pitchFamily="34" charset="-122"/>
                <a:cs typeface="Roboto" pitchFamily="34" charset="-120"/>
              </a:rPr>
              <a:t>Can have input, output, and inout arguments.</a:t>
            </a:r>
            <a:endParaRPr lang="en-US" sz="1450" dirty="0"/>
          </a:p>
        </p:txBody>
      </p:sp>
      <p:sp>
        <p:nvSpPr>
          <p:cNvPr id="14" name="Text 12"/>
          <p:cNvSpPr/>
          <p:nvPr/>
        </p:nvSpPr>
        <p:spPr>
          <a:xfrm>
            <a:off x="9723239" y="5093137"/>
            <a:ext cx="4057174" cy="280392"/>
          </a:xfrm>
          <a:prstGeom prst="rect">
            <a:avLst/>
          </a:prstGeom>
          <a:noFill/>
          <a:ln/>
        </p:spPr>
        <p:txBody>
          <a:bodyPr wrap="none" lIns="0" tIns="0" rIns="0" bIns="0" rtlCol="0" anchor="t"/>
          <a:lstStyle/>
          <a:p>
            <a:pPr algn="l" indent="0" marL="0">
              <a:lnSpc>
                <a:spcPts val="2200"/>
              </a:lnSpc>
              <a:buNone/>
            </a:pPr>
            <a:r>
              <a:rPr lang="en-US" sz="1450" dirty="0">
                <a:solidFill>
                  <a:srgbClr val="384653"/>
                </a:solidFill>
                <a:latin typeface="Roboto" pitchFamily="34" charset="0"/>
                <a:ea typeface="Roboto" pitchFamily="34" charset="-122"/>
                <a:cs typeface="Roboto" pitchFamily="34" charset="-120"/>
              </a:rPr>
              <a:t>Can only have input arguments.</a:t>
            </a:r>
            <a:endParaRPr lang="en-US" sz="1450" dirty="0"/>
          </a:p>
        </p:txBody>
      </p:sp>
      <p:sp>
        <p:nvSpPr>
          <p:cNvPr id="15" name="Shape 13"/>
          <p:cNvSpPr/>
          <p:nvPr/>
        </p:nvSpPr>
        <p:spPr>
          <a:xfrm>
            <a:off x="661749" y="5493187"/>
            <a:ext cx="13305473" cy="1080492"/>
          </a:xfrm>
          <a:prstGeom prst="rect">
            <a:avLst/>
          </a:prstGeom>
          <a:solidFill>
            <a:srgbClr val="FFFFFF">
              <a:alpha val="4000"/>
            </a:srgbClr>
          </a:solidFill>
          <a:ln/>
        </p:spPr>
      </p:sp>
      <p:sp>
        <p:nvSpPr>
          <p:cNvPr id="16" name="Text 14"/>
          <p:cNvSpPr/>
          <p:nvPr/>
        </p:nvSpPr>
        <p:spPr>
          <a:xfrm>
            <a:off x="850225" y="5612844"/>
            <a:ext cx="4057174" cy="280392"/>
          </a:xfrm>
          <a:prstGeom prst="rect">
            <a:avLst/>
          </a:prstGeom>
          <a:noFill/>
          <a:ln/>
        </p:spPr>
        <p:txBody>
          <a:bodyPr wrap="none" lIns="0" tIns="0" rIns="0" bIns="0" rtlCol="0" anchor="t"/>
          <a:lstStyle/>
          <a:p>
            <a:pPr algn="l" indent="0" marL="0">
              <a:lnSpc>
                <a:spcPts val="2200"/>
              </a:lnSpc>
              <a:buNone/>
            </a:pPr>
            <a:r>
              <a:rPr lang="en-US" sz="1450" dirty="0">
                <a:solidFill>
                  <a:srgbClr val="384653"/>
                </a:solidFill>
                <a:latin typeface="Roboto" pitchFamily="34" charset="0"/>
                <a:ea typeface="Roboto" pitchFamily="34" charset="-122"/>
                <a:cs typeface="Roboto" pitchFamily="34" charset="-120"/>
              </a:rPr>
              <a:t>Return Value</a:t>
            </a:r>
            <a:endParaRPr lang="en-US" sz="1450" dirty="0"/>
          </a:p>
        </p:txBody>
      </p:sp>
      <p:sp>
        <p:nvSpPr>
          <p:cNvPr id="17" name="Text 15"/>
          <p:cNvSpPr/>
          <p:nvPr/>
        </p:nvSpPr>
        <p:spPr>
          <a:xfrm>
            <a:off x="5288637" y="5612844"/>
            <a:ext cx="4053364" cy="841177"/>
          </a:xfrm>
          <a:prstGeom prst="rect">
            <a:avLst/>
          </a:prstGeom>
          <a:noFill/>
          <a:ln/>
        </p:spPr>
        <p:txBody>
          <a:bodyPr wrap="square" lIns="0" tIns="0" rIns="0" bIns="0" rtlCol="0" anchor="t"/>
          <a:lstStyle/>
          <a:p>
            <a:pPr algn="l" indent="0" marL="0">
              <a:lnSpc>
                <a:spcPts val="2200"/>
              </a:lnSpc>
              <a:buNone/>
            </a:pPr>
            <a:r>
              <a:rPr lang="en-US" sz="1450" dirty="0">
                <a:solidFill>
                  <a:srgbClr val="384653"/>
                </a:solidFill>
                <a:latin typeface="Roboto" pitchFamily="34" charset="0"/>
                <a:ea typeface="Roboto" pitchFamily="34" charset="-122"/>
                <a:cs typeface="Roboto" pitchFamily="34" charset="-120"/>
              </a:rPr>
              <a:t>Do not return a value directly. Results communicated via output/inout arguments or global variables.</a:t>
            </a:r>
            <a:endParaRPr lang="en-US" sz="1450" dirty="0"/>
          </a:p>
        </p:txBody>
      </p:sp>
      <p:sp>
        <p:nvSpPr>
          <p:cNvPr id="18" name="Text 16"/>
          <p:cNvSpPr/>
          <p:nvPr/>
        </p:nvSpPr>
        <p:spPr>
          <a:xfrm>
            <a:off x="9723239" y="5612844"/>
            <a:ext cx="4057174" cy="280392"/>
          </a:xfrm>
          <a:prstGeom prst="rect">
            <a:avLst/>
          </a:prstGeom>
          <a:noFill/>
          <a:ln/>
        </p:spPr>
        <p:txBody>
          <a:bodyPr wrap="none" lIns="0" tIns="0" rIns="0" bIns="0" rtlCol="0" anchor="t"/>
          <a:lstStyle/>
          <a:p>
            <a:pPr algn="l" indent="0" marL="0">
              <a:lnSpc>
                <a:spcPts val="2200"/>
              </a:lnSpc>
              <a:buNone/>
            </a:pPr>
            <a:r>
              <a:rPr lang="en-US" sz="1450" dirty="0">
                <a:solidFill>
                  <a:srgbClr val="384653"/>
                </a:solidFill>
                <a:latin typeface="Roboto" pitchFamily="34" charset="0"/>
                <a:ea typeface="Roboto" pitchFamily="34" charset="-122"/>
                <a:cs typeface="Roboto" pitchFamily="34" charset="-120"/>
              </a:rPr>
              <a:t>Always return a single value.</a:t>
            </a:r>
            <a:endParaRPr lang="en-US" sz="1450" dirty="0"/>
          </a:p>
        </p:txBody>
      </p:sp>
      <p:sp>
        <p:nvSpPr>
          <p:cNvPr id="19" name="Shape 17"/>
          <p:cNvSpPr/>
          <p:nvPr/>
        </p:nvSpPr>
        <p:spPr>
          <a:xfrm>
            <a:off x="661749" y="6573679"/>
            <a:ext cx="13305473" cy="1080492"/>
          </a:xfrm>
          <a:prstGeom prst="rect">
            <a:avLst/>
          </a:prstGeom>
          <a:solidFill>
            <a:srgbClr val="000000">
              <a:alpha val="4000"/>
            </a:srgbClr>
          </a:solidFill>
          <a:ln/>
        </p:spPr>
      </p:sp>
      <p:sp>
        <p:nvSpPr>
          <p:cNvPr id="20" name="Text 18"/>
          <p:cNvSpPr/>
          <p:nvPr/>
        </p:nvSpPr>
        <p:spPr>
          <a:xfrm>
            <a:off x="850225" y="6693337"/>
            <a:ext cx="4057174" cy="280392"/>
          </a:xfrm>
          <a:prstGeom prst="rect">
            <a:avLst/>
          </a:prstGeom>
          <a:noFill/>
          <a:ln/>
        </p:spPr>
        <p:txBody>
          <a:bodyPr wrap="none" lIns="0" tIns="0" rIns="0" bIns="0" rtlCol="0" anchor="t"/>
          <a:lstStyle/>
          <a:p>
            <a:pPr algn="l" indent="0" marL="0">
              <a:lnSpc>
                <a:spcPts val="2200"/>
              </a:lnSpc>
              <a:buNone/>
            </a:pPr>
            <a:r>
              <a:rPr lang="en-US" sz="1450" dirty="0">
                <a:solidFill>
                  <a:srgbClr val="384653"/>
                </a:solidFill>
                <a:latin typeface="Roboto" pitchFamily="34" charset="0"/>
                <a:ea typeface="Roboto" pitchFamily="34" charset="-122"/>
                <a:cs typeface="Roboto" pitchFamily="34" charset="-120"/>
              </a:rPr>
              <a:t>Purpose</a:t>
            </a:r>
            <a:endParaRPr lang="en-US" sz="1450" dirty="0"/>
          </a:p>
        </p:txBody>
      </p:sp>
      <p:sp>
        <p:nvSpPr>
          <p:cNvPr id="21" name="Text 19"/>
          <p:cNvSpPr/>
          <p:nvPr/>
        </p:nvSpPr>
        <p:spPr>
          <a:xfrm>
            <a:off x="5288637" y="6693337"/>
            <a:ext cx="4053364" cy="841177"/>
          </a:xfrm>
          <a:prstGeom prst="rect">
            <a:avLst/>
          </a:prstGeom>
          <a:noFill/>
          <a:ln/>
        </p:spPr>
        <p:txBody>
          <a:bodyPr wrap="square" lIns="0" tIns="0" rIns="0" bIns="0" rtlCol="0" anchor="t"/>
          <a:lstStyle/>
          <a:p>
            <a:pPr algn="l" indent="0" marL="0">
              <a:lnSpc>
                <a:spcPts val="2200"/>
              </a:lnSpc>
              <a:buNone/>
            </a:pPr>
            <a:r>
              <a:rPr lang="en-US" sz="1450" dirty="0">
                <a:solidFill>
                  <a:srgbClr val="384653"/>
                </a:solidFill>
                <a:latin typeface="Roboto" pitchFamily="34" charset="0"/>
                <a:ea typeface="Roboto" pitchFamily="34" charset="-122"/>
                <a:cs typeface="Roboto" pitchFamily="34" charset="-120"/>
              </a:rPr>
              <a:t>Ideal for sequential operations, stimulus generation, protocol modeling, and any activity requiring a passage of simulation time.</a:t>
            </a:r>
            <a:endParaRPr lang="en-US" sz="1450" dirty="0"/>
          </a:p>
        </p:txBody>
      </p:sp>
      <p:sp>
        <p:nvSpPr>
          <p:cNvPr id="22" name="Text 20"/>
          <p:cNvSpPr/>
          <p:nvPr/>
        </p:nvSpPr>
        <p:spPr>
          <a:xfrm>
            <a:off x="9723239" y="6693337"/>
            <a:ext cx="4057174" cy="841177"/>
          </a:xfrm>
          <a:prstGeom prst="rect">
            <a:avLst/>
          </a:prstGeom>
          <a:noFill/>
          <a:ln/>
        </p:spPr>
        <p:txBody>
          <a:bodyPr wrap="square" lIns="0" tIns="0" rIns="0" bIns="0" rtlCol="0" anchor="t"/>
          <a:lstStyle/>
          <a:p>
            <a:pPr algn="l" indent="0" marL="0">
              <a:lnSpc>
                <a:spcPts val="2200"/>
              </a:lnSpc>
              <a:buNone/>
            </a:pPr>
            <a:r>
              <a:rPr lang="en-US" sz="1450" dirty="0">
                <a:solidFill>
                  <a:srgbClr val="384653"/>
                </a:solidFill>
                <a:latin typeface="Roboto" pitchFamily="34" charset="0"/>
                <a:ea typeface="Roboto" pitchFamily="34" charset="-122"/>
                <a:cs typeface="Roboto" pitchFamily="34" charset="-120"/>
              </a:rPr>
              <a:t>Ideal for combinational logic, computations, and operations that yield an immediate result without advancing simulation time.</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72095" y="339447"/>
            <a:ext cx="4824889" cy="385763"/>
          </a:xfrm>
          <a:prstGeom prst="rect">
            <a:avLst/>
          </a:prstGeom>
          <a:noFill/>
          <a:ln/>
        </p:spPr>
        <p:txBody>
          <a:bodyPr wrap="none" lIns="0" tIns="0" rIns="0" bIns="0" rtlCol="0" anchor="t"/>
          <a:lstStyle/>
          <a:p>
            <a:pPr algn="l" indent="0" marL="0">
              <a:lnSpc>
                <a:spcPts val="3000"/>
              </a:lnSpc>
              <a:buNone/>
            </a:pPr>
            <a:r>
              <a:rPr lang="en-US" sz="2400" dirty="0">
                <a:solidFill>
                  <a:srgbClr val="2E3C4E"/>
                </a:solidFill>
                <a:latin typeface="Host Grotesk Medium" pitchFamily="34" charset="0"/>
                <a:ea typeface="Host Grotesk Medium" pitchFamily="34" charset="-122"/>
                <a:cs typeface="Host Grotesk Medium" pitchFamily="34" charset="-120"/>
              </a:rPr>
              <a:t>Timing Control: A Core Advantage</a:t>
            </a:r>
            <a:endParaRPr lang="en-US" sz="2400" dirty="0"/>
          </a:p>
        </p:txBody>
      </p:sp>
      <p:sp>
        <p:nvSpPr>
          <p:cNvPr id="3" name="Text 1"/>
          <p:cNvSpPr/>
          <p:nvPr/>
        </p:nvSpPr>
        <p:spPr>
          <a:xfrm>
            <a:off x="572095" y="972026"/>
            <a:ext cx="13486209" cy="370284"/>
          </a:xfrm>
          <a:prstGeom prst="rect">
            <a:avLst/>
          </a:prstGeom>
          <a:noFill/>
          <a:ln/>
        </p:spPr>
        <p:txBody>
          <a:bodyPr wrap="square" lIns="0" tIns="0" rIns="0" bIns="0" rtlCol="0" anchor="t"/>
          <a:lstStyle/>
          <a:p>
            <a:pPr algn="l" indent="0" marL="0">
              <a:lnSpc>
                <a:spcPts val="1450"/>
              </a:lnSpc>
              <a:buNone/>
            </a:pPr>
            <a:r>
              <a:rPr lang="en-US" sz="950" dirty="0">
                <a:solidFill>
                  <a:srgbClr val="384653"/>
                </a:solidFill>
                <a:latin typeface="Roboto" pitchFamily="34" charset="0"/>
                <a:ea typeface="Roboto" pitchFamily="34" charset="-122"/>
                <a:cs typeface="Roboto" pitchFamily="34" charset="-120"/>
              </a:rPr>
              <a:t>The most significant and defining advantage of tasks is their inherent ability to incorporate timing delays and synchronize with simulation events. This capability is paramount for realistic testbench behavior and enables precise control over the simulation flow.</a:t>
            </a:r>
            <a:endParaRPr lang="en-US" sz="950" dirty="0"/>
          </a:p>
        </p:txBody>
      </p:sp>
      <p:sp>
        <p:nvSpPr>
          <p:cNvPr id="4" name="Text 2"/>
          <p:cNvSpPr/>
          <p:nvPr/>
        </p:nvSpPr>
        <p:spPr>
          <a:xfrm>
            <a:off x="572095" y="1604486"/>
            <a:ext cx="1964055" cy="192881"/>
          </a:xfrm>
          <a:prstGeom prst="rect">
            <a:avLst/>
          </a:prstGeom>
          <a:noFill/>
          <a:ln/>
        </p:spPr>
        <p:txBody>
          <a:bodyPr wrap="none" lIns="0" tIns="0" rIns="0" bIns="0" rtlCol="0" anchor="t"/>
          <a:lstStyle/>
          <a:p>
            <a:pPr algn="l" indent="0" marL="0">
              <a:lnSpc>
                <a:spcPts val="1500"/>
              </a:lnSpc>
              <a:buNone/>
            </a:pPr>
            <a:r>
              <a:rPr lang="en-US" sz="1200" dirty="0">
                <a:solidFill>
                  <a:srgbClr val="2E3C4E"/>
                </a:solidFill>
                <a:latin typeface="Host Grotesk Medium" pitchFamily="34" charset="0"/>
                <a:ea typeface="Host Grotesk Medium" pitchFamily="34" charset="-122"/>
                <a:cs typeface="Host Grotesk Medium" pitchFamily="34" charset="-120"/>
              </a:rPr>
              <a:t>Synchronization with Events</a:t>
            </a:r>
            <a:endParaRPr lang="en-US" sz="1200" dirty="0"/>
          </a:p>
        </p:txBody>
      </p:sp>
      <p:sp>
        <p:nvSpPr>
          <p:cNvPr id="5" name="Text 3"/>
          <p:cNvSpPr/>
          <p:nvPr/>
        </p:nvSpPr>
        <p:spPr>
          <a:xfrm>
            <a:off x="572095" y="1920716"/>
            <a:ext cx="6592610" cy="370284"/>
          </a:xfrm>
          <a:prstGeom prst="rect">
            <a:avLst/>
          </a:prstGeom>
          <a:noFill/>
          <a:ln/>
        </p:spPr>
        <p:txBody>
          <a:bodyPr wrap="square" lIns="0" tIns="0" rIns="0" bIns="0" rtlCol="0" anchor="t"/>
          <a:lstStyle/>
          <a:p>
            <a:pPr algn="l" indent="0" marL="0">
              <a:lnSpc>
                <a:spcPts val="1450"/>
              </a:lnSpc>
              <a:buNone/>
            </a:pPr>
            <a:r>
              <a:rPr lang="en-US" sz="950" dirty="0">
                <a:solidFill>
                  <a:srgbClr val="384653"/>
                </a:solidFill>
                <a:latin typeface="Roboto" pitchFamily="34" charset="0"/>
                <a:ea typeface="Roboto" pitchFamily="34" charset="-122"/>
                <a:cs typeface="Roboto" pitchFamily="34" charset="-120"/>
              </a:rPr>
              <a:t>Tasks can suspend execution and wait for various events, enabling precise synchronization with the Design Under Test (DUT). This allows verification engineers to create test scenarios that accurately mimic real-world interactions.</a:t>
            </a:r>
            <a:endParaRPr lang="en-US" sz="950" dirty="0"/>
          </a:p>
        </p:txBody>
      </p:sp>
      <p:sp>
        <p:nvSpPr>
          <p:cNvPr id="6" name="Text 4"/>
          <p:cNvSpPr/>
          <p:nvPr/>
        </p:nvSpPr>
        <p:spPr>
          <a:xfrm>
            <a:off x="572095" y="2402086"/>
            <a:ext cx="6592610" cy="192762"/>
          </a:xfrm>
          <a:prstGeom prst="rect">
            <a:avLst/>
          </a:prstGeom>
          <a:noFill/>
          <a:ln/>
        </p:spPr>
        <p:txBody>
          <a:bodyPr wrap="none" lIns="0" tIns="0" rIns="0" bIns="0" rtlCol="0" anchor="t"/>
          <a:lstStyle/>
          <a:p>
            <a:pPr algn="l" marL="342900" indent="-342900">
              <a:lnSpc>
                <a:spcPts val="1450"/>
              </a:lnSpc>
              <a:buSzPct val="100000"/>
              <a:buChar char="•"/>
            </a:pPr>
            <a:r>
              <a:rPr lang="en-US" sz="950" b="1" dirty="0">
                <a:solidFill>
                  <a:srgbClr val="384653"/>
                </a:solidFill>
                <a:latin typeface="Roboto" pitchFamily="34" charset="0"/>
                <a:ea typeface="Roboto" pitchFamily="34" charset="-122"/>
                <a:cs typeface="Roboto" pitchFamily="34" charset="-120"/>
              </a:rPr>
              <a:t>Absolute Delays:</a:t>
            </a:r>
            <a:pPr algn="l" indent="0" marL="0">
              <a:lnSpc>
                <a:spcPts val="1450"/>
              </a:lnSpc>
              <a:buNone/>
            </a:pPr>
            <a:r>
              <a:rPr lang="en-US" sz="950" dirty="0">
                <a:solidFill>
                  <a:srgbClr val="384653"/>
                </a:solidFill>
                <a:latin typeface="Roboto" pitchFamily="34" charset="0"/>
                <a:ea typeface="Roboto" pitchFamily="34" charset="-122"/>
                <a:cs typeface="Roboto" pitchFamily="34" charset="-120"/>
              </a:rPr>
              <a:t> </a:t>
            </a:r>
            <a:pPr algn="l" indent="0" marL="0">
              <a:lnSpc>
                <a:spcPts val="1450"/>
              </a:lnSpc>
              <a:buNone/>
            </a:pPr>
            <a:r>
              <a:rPr lang="en-US" sz="950" dirty="0">
                <a:solidFill>
                  <a:srgbClr val="384653"/>
                </a:solidFill>
                <a:highlight>
                  <a:srgbClr val="D9EDF2"/>
                </a:highlight>
                <a:latin typeface="Consolas" pitchFamily="34" charset="0"/>
                <a:ea typeface="Consolas" pitchFamily="34" charset="-122"/>
                <a:cs typeface="Consolas" pitchFamily="34" charset="-120"/>
              </a:rPr>
              <a:t>#10ns</a:t>
            </a:r>
            <a:pPr algn="l" indent="0" marL="0">
              <a:lnSpc>
                <a:spcPts val="1450"/>
              </a:lnSpc>
              <a:buNone/>
            </a:pPr>
            <a:r>
              <a:rPr lang="en-US" sz="950" dirty="0">
                <a:solidFill>
                  <a:srgbClr val="384653"/>
                </a:solidFill>
                <a:latin typeface="Roboto" pitchFamily="34" charset="0"/>
                <a:ea typeface="Roboto" pitchFamily="34" charset="-122"/>
                <a:cs typeface="Roboto" pitchFamily="34" charset="-120"/>
              </a:rPr>
              <a:t> (suspends execution for 10 nanoseconds).</a:t>
            </a:r>
            <a:endParaRPr lang="en-US" sz="950" dirty="0"/>
          </a:p>
        </p:txBody>
      </p:sp>
      <p:sp>
        <p:nvSpPr>
          <p:cNvPr id="7" name="Text 5"/>
          <p:cNvSpPr/>
          <p:nvPr/>
        </p:nvSpPr>
        <p:spPr>
          <a:xfrm>
            <a:off x="572095" y="2637949"/>
            <a:ext cx="6592610" cy="377904"/>
          </a:xfrm>
          <a:prstGeom prst="rect">
            <a:avLst/>
          </a:prstGeom>
          <a:noFill/>
          <a:ln/>
        </p:spPr>
        <p:txBody>
          <a:bodyPr wrap="square" lIns="0" tIns="0" rIns="0" bIns="0" rtlCol="0" anchor="t"/>
          <a:lstStyle/>
          <a:p>
            <a:pPr algn="l" marL="342900" indent="-342900">
              <a:lnSpc>
                <a:spcPts val="1450"/>
              </a:lnSpc>
              <a:buSzPct val="100000"/>
              <a:buChar char="•"/>
            </a:pPr>
            <a:r>
              <a:rPr lang="en-US" sz="950" b="1" dirty="0">
                <a:solidFill>
                  <a:srgbClr val="384653"/>
                </a:solidFill>
                <a:latin typeface="Roboto" pitchFamily="34" charset="0"/>
                <a:ea typeface="Roboto" pitchFamily="34" charset="-122"/>
                <a:cs typeface="Roboto" pitchFamily="34" charset="-120"/>
              </a:rPr>
              <a:t>Edge-Triggered Events:</a:t>
            </a:r>
            <a:pPr algn="l" indent="0" marL="0">
              <a:lnSpc>
                <a:spcPts val="1450"/>
              </a:lnSpc>
              <a:buNone/>
            </a:pPr>
            <a:r>
              <a:rPr lang="en-US" sz="950" dirty="0">
                <a:solidFill>
                  <a:srgbClr val="384653"/>
                </a:solidFill>
                <a:latin typeface="Roboto" pitchFamily="34" charset="0"/>
                <a:ea typeface="Roboto" pitchFamily="34" charset="-122"/>
                <a:cs typeface="Roboto" pitchFamily="34" charset="-120"/>
              </a:rPr>
              <a:t> </a:t>
            </a:r>
            <a:pPr algn="l" indent="0" marL="0">
              <a:lnSpc>
                <a:spcPts val="1450"/>
              </a:lnSpc>
              <a:buNone/>
            </a:pPr>
            <a:r>
              <a:rPr lang="en-US" sz="950" dirty="0">
                <a:solidFill>
                  <a:srgbClr val="384653"/>
                </a:solidFill>
                <a:highlight>
                  <a:srgbClr val="D9EDF2"/>
                </a:highlight>
                <a:latin typeface="Consolas" pitchFamily="34" charset="0"/>
                <a:ea typeface="Consolas" pitchFamily="34" charset="-122"/>
                <a:cs typeface="Consolas" pitchFamily="34" charset="-120"/>
              </a:rPr>
              <a:t>wait (posedge clk)</a:t>
            </a:r>
            <a:pPr algn="l" indent="0" marL="0">
              <a:lnSpc>
                <a:spcPts val="1450"/>
              </a:lnSpc>
              <a:buNone/>
            </a:pPr>
            <a:r>
              <a:rPr lang="en-US" sz="950" dirty="0">
                <a:solidFill>
                  <a:srgbClr val="384653"/>
                </a:solidFill>
                <a:latin typeface="Roboto" pitchFamily="34" charset="0"/>
                <a:ea typeface="Roboto" pitchFamily="34" charset="-122"/>
                <a:cs typeface="Roboto" pitchFamily="34" charset="-120"/>
              </a:rPr>
              <a:t> (suspends until the positive edge of the clock), </a:t>
            </a:r>
            <a:pPr algn="l" indent="0" marL="0">
              <a:lnSpc>
                <a:spcPts val="1450"/>
              </a:lnSpc>
              <a:buNone/>
            </a:pPr>
            <a:r>
              <a:rPr lang="en-US" sz="950" dirty="0">
                <a:solidFill>
                  <a:srgbClr val="384653"/>
                </a:solidFill>
                <a:highlight>
                  <a:srgbClr val="D9EDF2"/>
                </a:highlight>
                <a:latin typeface="Consolas" pitchFamily="34" charset="0"/>
                <a:ea typeface="Consolas" pitchFamily="34" charset="-122"/>
                <a:cs typeface="Consolas" pitchFamily="34" charset="-120"/>
              </a:rPr>
              <a:t>@(negedge reset)</a:t>
            </a:r>
            <a:pPr algn="l" indent="0" marL="0">
              <a:lnSpc>
                <a:spcPts val="1450"/>
              </a:lnSpc>
              <a:buNone/>
            </a:pPr>
            <a:r>
              <a:rPr lang="en-US" sz="950" dirty="0">
                <a:solidFill>
                  <a:srgbClr val="384653"/>
                </a:solidFill>
                <a:latin typeface="Roboto" pitchFamily="34" charset="0"/>
                <a:ea typeface="Roboto" pitchFamily="34" charset="-122"/>
                <a:cs typeface="Roboto" pitchFamily="34" charset="-120"/>
              </a:rPr>
              <a:t> (suspends until the negative edge of the reset signal).</a:t>
            </a:r>
            <a:endParaRPr lang="en-US" sz="950" dirty="0"/>
          </a:p>
        </p:txBody>
      </p:sp>
      <p:sp>
        <p:nvSpPr>
          <p:cNvPr id="8" name="Text 6"/>
          <p:cNvSpPr/>
          <p:nvPr/>
        </p:nvSpPr>
        <p:spPr>
          <a:xfrm>
            <a:off x="572095" y="3058954"/>
            <a:ext cx="6592610" cy="192762"/>
          </a:xfrm>
          <a:prstGeom prst="rect">
            <a:avLst/>
          </a:prstGeom>
          <a:noFill/>
          <a:ln/>
        </p:spPr>
        <p:txBody>
          <a:bodyPr wrap="none" lIns="0" tIns="0" rIns="0" bIns="0" rtlCol="0" anchor="t"/>
          <a:lstStyle/>
          <a:p>
            <a:pPr algn="l" marL="342900" indent="-342900">
              <a:lnSpc>
                <a:spcPts val="1450"/>
              </a:lnSpc>
              <a:buSzPct val="100000"/>
              <a:buChar char="•"/>
            </a:pPr>
            <a:r>
              <a:rPr lang="en-US" sz="950" b="1" dirty="0">
                <a:solidFill>
                  <a:srgbClr val="384653"/>
                </a:solidFill>
                <a:latin typeface="Roboto" pitchFamily="34" charset="0"/>
                <a:ea typeface="Roboto" pitchFamily="34" charset="-122"/>
                <a:cs typeface="Roboto" pitchFamily="34" charset="-120"/>
              </a:rPr>
              <a:t>Level-Sensitive Events:</a:t>
            </a:r>
            <a:pPr algn="l" indent="0" marL="0">
              <a:lnSpc>
                <a:spcPts val="1450"/>
              </a:lnSpc>
              <a:buNone/>
            </a:pPr>
            <a:r>
              <a:rPr lang="en-US" sz="950" dirty="0">
                <a:solidFill>
                  <a:srgbClr val="384653"/>
                </a:solidFill>
                <a:latin typeface="Roboto" pitchFamily="34" charset="0"/>
                <a:ea typeface="Roboto" pitchFamily="34" charset="-122"/>
                <a:cs typeface="Roboto" pitchFamily="34" charset="-120"/>
              </a:rPr>
              <a:t> </a:t>
            </a:r>
            <a:pPr algn="l" indent="0" marL="0">
              <a:lnSpc>
                <a:spcPts val="1450"/>
              </a:lnSpc>
              <a:buNone/>
            </a:pPr>
            <a:r>
              <a:rPr lang="en-US" sz="950" dirty="0">
                <a:solidFill>
                  <a:srgbClr val="384653"/>
                </a:solidFill>
                <a:highlight>
                  <a:srgbClr val="D9EDF2"/>
                </a:highlight>
                <a:latin typeface="Consolas" pitchFamily="34" charset="0"/>
                <a:ea typeface="Consolas" pitchFamily="34" charset="-122"/>
                <a:cs typeface="Consolas" pitchFamily="34" charset="-120"/>
              </a:rPr>
              <a:t>wait (enable == 1'b1)</a:t>
            </a:r>
            <a:pPr algn="l" indent="0" marL="0">
              <a:lnSpc>
                <a:spcPts val="1450"/>
              </a:lnSpc>
              <a:buNone/>
            </a:pPr>
            <a:r>
              <a:rPr lang="en-US" sz="950" dirty="0">
                <a:solidFill>
                  <a:srgbClr val="384653"/>
                </a:solidFill>
                <a:latin typeface="Roboto" pitchFamily="34" charset="0"/>
                <a:ea typeface="Roboto" pitchFamily="34" charset="-122"/>
                <a:cs typeface="Roboto" pitchFamily="34" charset="-120"/>
              </a:rPr>
              <a:t> (suspends until the enable signal asserts high).</a:t>
            </a:r>
            <a:endParaRPr lang="en-US" sz="950" dirty="0"/>
          </a:p>
        </p:txBody>
      </p:sp>
      <p:sp>
        <p:nvSpPr>
          <p:cNvPr id="9" name="Text 7"/>
          <p:cNvSpPr/>
          <p:nvPr/>
        </p:nvSpPr>
        <p:spPr>
          <a:xfrm>
            <a:off x="572095" y="3294817"/>
            <a:ext cx="6592610" cy="377904"/>
          </a:xfrm>
          <a:prstGeom prst="rect">
            <a:avLst/>
          </a:prstGeom>
          <a:noFill/>
          <a:ln/>
        </p:spPr>
        <p:txBody>
          <a:bodyPr wrap="square" lIns="0" tIns="0" rIns="0" bIns="0" rtlCol="0" anchor="t"/>
          <a:lstStyle/>
          <a:p>
            <a:pPr algn="l" marL="342900" indent="-342900">
              <a:lnSpc>
                <a:spcPts val="1450"/>
              </a:lnSpc>
              <a:buSzPct val="100000"/>
              <a:buChar char="•"/>
            </a:pPr>
            <a:r>
              <a:rPr lang="en-US" sz="950" b="1" dirty="0">
                <a:solidFill>
                  <a:srgbClr val="384653"/>
                </a:solidFill>
                <a:latin typeface="Roboto" pitchFamily="34" charset="0"/>
                <a:ea typeface="Roboto" pitchFamily="34" charset="-122"/>
                <a:cs typeface="Roboto" pitchFamily="34" charset="-120"/>
              </a:rPr>
              <a:t>Named Events:</a:t>
            </a:r>
            <a:pPr algn="l" indent="0" marL="0">
              <a:lnSpc>
                <a:spcPts val="1450"/>
              </a:lnSpc>
              <a:buNone/>
            </a:pPr>
            <a:r>
              <a:rPr lang="en-US" sz="950" dirty="0">
                <a:solidFill>
                  <a:srgbClr val="384653"/>
                </a:solidFill>
                <a:latin typeface="Roboto" pitchFamily="34" charset="0"/>
                <a:ea typeface="Roboto" pitchFamily="34" charset="-122"/>
                <a:cs typeface="Roboto" pitchFamily="34" charset="-120"/>
              </a:rPr>
              <a:t> Tasks can also trigger and wait for user-defined named events, facilitating inter-process communication within the testbench. Example: </a:t>
            </a:r>
            <a:pPr algn="l" indent="0" marL="0">
              <a:lnSpc>
                <a:spcPts val="1450"/>
              </a:lnSpc>
              <a:buNone/>
            </a:pPr>
            <a:r>
              <a:rPr lang="en-US" sz="950" dirty="0">
                <a:solidFill>
                  <a:srgbClr val="384653"/>
                </a:solidFill>
                <a:highlight>
                  <a:srgbClr val="D9EDF2"/>
                </a:highlight>
                <a:latin typeface="Consolas" pitchFamily="34" charset="0"/>
                <a:ea typeface="Consolas" pitchFamily="34" charset="-122"/>
                <a:cs typeface="Consolas" pitchFamily="34" charset="-120"/>
              </a:rPr>
              <a:t>-&gt; my_event;</a:t>
            </a:r>
            <a:pPr algn="l" indent="0" marL="0">
              <a:lnSpc>
                <a:spcPts val="1450"/>
              </a:lnSpc>
              <a:buNone/>
            </a:pPr>
            <a:r>
              <a:rPr lang="en-US" sz="950" dirty="0">
                <a:solidFill>
                  <a:srgbClr val="384653"/>
                </a:solidFill>
                <a:latin typeface="Roboto" pitchFamily="34" charset="0"/>
                <a:ea typeface="Roboto" pitchFamily="34" charset="-122"/>
                <a:cs typeface="Roboto" pitchFamily="34" charset="-120"/>
              </a:rPr>
              <a:t> (trigger), </a:t>
            </a:r>
            <a:pPr algn="l" indent="0" marL="0">
              <a:lnSpc>
                <a:spcPts val="1450"/>
              </a:lnSpc>
              <a:buNone/>
            </a:pPr>
            <a:r>
              <a:rPr lang="en-US" sz="950" dirty="0">
                <a:solidFill>
                  <a:srgbClr val="384653"/>
                </a:solidFill>
                <a:highlight>
                  <a:srgbClr val="D9EDF2"/>
                </a:highlight>
                <a:latin typeface="Consolas" pitchFamily="34" charset="0"/>
                <a:ea typeface="Consolas" pitchFamily="34" charset="-122"/>
                <a:cs typeface="Consolas" pitchFamily="34" charset="-120"/>
              </a:rPr>
              <a:t>@(my_event);</a:t>
            </a:r>
            <a:pPr algn="l" indent="0" marL="0">
              <a:lnSpc>
                <a:spcPts val="1450"/>
              </a:lnSpc>
              <a:buNone/>
            </a:pPr>
            <a:r>
              <a:rPr lang="en-US" sz="950" dirty="0">
                <a:solidFill>
                  <a:srgbClr val="384653"/>
                </a:solidFill>
                <a:latin typeface="Roboto" pitchFamily="34" charset="0"/>
                <a:ea typeface="Roboto" pitchFamily="34" charset="-122"/>
                <a:cs typeface="Roboto" pitchFamily="34" charset="-120"/>
              </a:rPr>
              <a:t> (wait).</a:t>
            </a:r>
            <a:endParaRPr lang="en-US" sz="950" dirty="0"/>
          </a:p>
        </p:txBody>
      </p:sp>
      <p:sp>
        <p:nvSpPr>
          <p:cNvPr id="10" name="Text 8"/>
          <p:cNvSpPr/>
          <p:nvPr/>
        </p:nvSpPr>
        <p:spPr>
          <a:xfrm>
            <a:off x="7473315" y="1604486"/>
            <a:ext cx="2248138" cy="192881"/>
          </a:xfrm>
          <a:prstGeom prst="rect">
            <a:avLst/>
          </a:prstGeom>
          <a:noFill/>
          <a:ln/>
        </p:spPr>
        <p:txBody>
          <a:bodyPr wrap="none" lIns="0" tIns="0" rIns="0" bIns="0" rtlCol="0" anchor="t"/>
          <a:lstStyle/>
          <a:p>
            <a:pPr algn="l" indent="0" marL="0">
              <a:lnSpc>
                <a:spcPts val="1500"/>
              </a:lnSpc>
              <a:buNone/>
            </a:pPr>
            <a:r>
              <a:rPr lang="en-US" sz="1200" dirty="0">
                <a:solidFill>
                  <a:srgbClr val="2E3C4E"/>
                </a:solidFill>
                <a:latin typeface="Host Grotesk Medium" pitchFamily="34" charset="0"/>
                <a:ea typeface="Host Grotesk Medium" pitchFamily="34" charset="-122"/>
                <a:cs typeface="Host Grotesk Medium" pitchFamily="34" charset="-120"/>
              </a:rPr>
              <a:t>Modeling Sequential Operations</a:t>
            </a:r>
            <a:endParaRPr lang="en-US" sz="1200" dirty="0"/>
          </a:p>
        </p:txBody>
      </p:sp>
      <p:sp>
        <p:nvSpPr>
          <p:cNvPr id="11" name="Text 9"/>
          <p:cNvSpPr/>
          <p:nvPr/>
        </p:nvSpPr>
        <p:spPr>
          <a:xfrm>
            <a:off x="7473315" y="1920716"/>
            <a:ext cx="6592610" cy="555427"/>
          </a:xfrm>
          <a:prstGeom prst="rect">
            <a:avLst/>
          </a:prstGeom>
          <a:noFill/>
          <a:ln/>
        </p:spPr>
        <p:txBody>
          <a:bodyPr wrap="square" lIns="0" tIns="0" rIns="0" bIns="0" rtlCol="0" anchor="t"/>
          <a:lstStyle/>
          <a:p>
            <a:pPr algn="l" indent="0" marL="0">
              <a:lnSpc>
                <a:spcPts val="1450"/>
              </a:lnSpc>
              <a:buNone/>
            </a:pPr>
            <a:r>
              <a:rPr lang="en-US" sz="950" dirty="0">
                <a:solidFill>
                  <a:srgbClr val="384653"/>
                </a:solidFill>
                <a:latin typeface="Roboto" pitchFamily="34" charset="0"/>
                <a:ea typeface="Roboto" pitchFamily="34" charset="-122"/>
                <a:cs typeface="Roboto" pitchFamily="34" charset="-120"/>
              </a:rPr>
              <a:t>Complex sequences of operations, which span multiple clock cycles or necessitate specific time delays, can be elegantly modeled within a single task. This accurately emulates real-world hardware interactions, ensuring comprehensive and realistic verification.</a:t>
            </a:r>
            <a:endParaRPr lang="en-US" sz="950" dirty="0"/>
          </a:p>
        </p:txBody>
      </p:sp>
      <p:sp>
        <p:nvSpPr>
          <p:cNvPr id="12" name="Text 10"/>
          <p:cNvSpPr/>
          <p:nvPr/>
        </p:nvSpPr>
        <p:spPr>
          <a:xfrm>
            <a:off x="7473315" y="2587228"/>
            <a:ext cx="6592610" cy="185142"/>
          </a:xfrm>
          <a:prstGeom prst="rect">
            <a:avLst/>
          </a:prstGeom>
          <a:noFill/>
          <a:ln/>
        </p:spPr>
        <p:txBody>
          <a:bodyPr wrap="none" lIns="0" tIns="0" rIns="0" bIns="0" rtlCol="0" anchor="t"/>
          <a:lstStyle/>
          <a:p>
            <a:pPr algn="l" marL="342900" indent="-342900">
              <a:lnSpc>
                <a:spcPts val="1450"/>
              </a:lnSpc>
              <a:buSzPct val="100000"/>
              <a:buChar char="•"/>
            </a:pPr>
            <a:r>
              <a:rPr lang="en-US" sz="950" dirty="0">
                <a:solidFill>
                  <a:srgbClr val="384653"/>
                </a:solidFill>
                <a:latin typeface="Roboto" pitchFamily="34" charset="0"/>
                <a:ea typeface="Roboto" pitchFamily="34" charset="-122"/>
                <a:cs typeface="Roboto" pitchFamily="34" charset="-120"/>
              </a:rPr>
              <a:t>Writing to a register.</a:t>
            </a:r>
            <a:endParaRPr lang="en-US" sz="950" dirty="0"/>
          </a:p>
        </p:txBody>
      </p:sp>
      <p:sp>
        <p:nvSpPr>
          <p:cNvPr id="13" name="Text 11"/>
          <p:cNvSpPr/>
          <p:nvPr/>
        </p:nvSpPr>
        <p:spPr>
          <a:xfrm>
            <a:off x="7473315" y="2815471"/>
            <a:ext cx="6592610" cy="185142"/>
          </a:xfrm>
          <a:prstGeom prst="rect">
            <a:avLst/>
          </a:prstGeom>
          <a:noFill/>
          <a:ln/>
        </p:spPr>
        <p:txBody>
          <a:bodyPr wrap="none" lIns="0" tIns="0" rIns="0" bIns="0" rtlCol="0" anchor="t"/>
          <a:lstStyle/>
          <a:p>
            <a:pPr algn="l" marL="342900" indent="-342900">
              <a:lnSpc>
                <a:spcPts val="1450"/>
              </a:lnSpc>
              <a:buSzPct val="100000"/>
              <a:buChar char="•"/>
            </a:pPr>
            <a:r>
              <a:rPr lang="en-US" sz="950" dirty="0">
                <a:solidFill>
                  <a:srgbClr val="384653"/>
                </a:solidFill>
                <a:latin typeface="Roboto" pitchFamily="34" charset="0"/>
                <a:ea typeface="Roboto" pitchFamily="34" charset="-122"/>
                <a:cs typeface="Roboto" pitchFamily="34" charset="-120"/>
              </a:rPr>
              <a:t>Reading from a memory location.</a:t>
            </a:r>
            <a:endParaRPr lang="en-US" sz="950" dirty="0"/>
          </a:p>
        </p:txBody>
      </p:sp>
      <p:sp>
        <p:nvSpPr>
          <p:cNvPr id="14" name="Text 12"/>
          <p:cNvSpPr/>
          <p:nvPr/>
        </p:nvSpPr>
        <p:spPr>
          <a:xfrm>
            <a:off x="7473315" y="3043714"/>
            <a:ext cx="6592610" cy="185142"/>
          </a:xfrm>
          <a:prstGeom prst="rect">
            <a:avLst/>
          </a:prstGeom>
          <a:noFill/>
          <a:ln/>
        </p:spPr>
        <p:txBody>
          <a:bodyPr wrap="none" lIns="0" tIns="0" rIns="0" bIns="0" rtlCol="0" anchor="t"/>
          <a:lstStyle/>
          <a:p>
            <a:pPr algn="l" marL="342900" indent="-342900">
              <a:lnSpc>
                <a:spcPts val="1450"/>
              </a:lnSpc>
              <a:buSzPct val="100000"/>
              <a:buChar char="•"/>
            </a:pPr>
            <a:r>
              <a:rPr lang="en-US" sz="950" dirty="0">
                <a:solidFill>
                  <a:srgbClr val="384653"/>
                </a:solidFill>
                <a:latin typeface="Roboto" pitchFamily="34" charset="0"/>
                <a:ea typeface="Roboto" pitchFamily="34" charset="-122"/>
                <a:cs typeface="Roboto" pitchFamily="34" charset="-120"/>
              </a:rPr>
              <a:t>Performing a multi-cycle arithmetic operation.</a:t>
            </a:r>
            <a:endParaRPr lang="en-US" sz="950" dirty="0"/>
          </a:p>
        </p:txBody>
      </p:sp>
      <p:sp>
        <p:nvSpPr>
          <p:cNvPr id="15" name="Text 13"/>
          <p:cNvSpPr/>
          <p:nvPr/>
        </p:nvSpPr>
        <p:spPr>
          <a:xfrm>
            <a:off x="7473315" y="3271957"/>
            <a:ext cx="6592610" cy="185142"/>
          </a:xfrm>
          <a:prstGeom prst="rect">
            <a:avLst/>
          </a:prstGeom>
          <a:noFill/>
          <a:ln/>
        </p:spPr>
        <p:txBody>
          <a:bodyPr wrap="none" lIns="0" tIns="0" rIns="0" bIns="0" rtlCol="0" anchor="t"/>
          <a:lstStyle/>
          <a:p>
            <a:pPr algn="l" marL="342900" indent="-342900">
              <a:lnSpc>
                <a:spcPts val="1450"/>
              </a:lnSpc>
              <a:buSzPct val="100000"/>
              <a:buChar char="•"/>
            </a:pPr>
            <a:r>
              <a:rPr lang="en-US" sz="950" dirty="0">
                <a:solidFill>
                  <a:srgbClr val="384653"/>
                </a:solidFill>
                <a:latin typeface="Roboto" pitchFamily="34" charset="0"/>
                <a:ea typeface="Roboto" pitchFamily="34" charset="-122"/>
                <a:cs typeface="Roboto" pitchFamily="34" charset="-120"/>
              </a:rPr>
              <a:t>Executing complex protocol handshakes.</a:t>
            </a:r>
            <a:endParaRPr lang="en-US" sz="950" dirty="0"/>
          </a:p>
        </p:txBody>
      </p:sp>
      <p:pic>
        <p:nvPicPr>
          <p:cNvPr id="16" name="Image 0" descr="preencoded.png">    </p:cNvPr>
          <p:cNvPicPr>
            <a:picLocks noChangeAspect="1"/>
          </p:cNvPicPr>
          <p:nvPr/>
        </p:nvPicPr>
        <p:blipFill>
          <a:blip r:embed="rId1"/>
          <a:stretch>
            <a:fillRect/>
          </a:stretch>
        </p:blipFill>
        <p:spPr>
          <a:xfrm>
            <a:off x="7473315" y="3595926"/>
            <a:ext cx="6592610" cy="65926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5448" y="616387"/>
            <a:ext cx="9631085" cy="647819"/>
          </a:xfrm>
          <a:prstGeom prst="rect">
            <a:avLst/>
          </a:prstGeom>
          <a:noFill/>
          <a:ln/>
        </p:spPr>
        <p:txBody>
          <a:bodyPr wrap="none" lIns="0" tIns="0" rIns="0" bIns="0" rtlCol="0" anchor="t"/>
          <a:lstStyle/>
          <a:p>
            <a:pPr algn="l" indent="0" marL="0">
              <a:lnSpc>
                <a:spcPts val="5100"/>
              </a:lnSpc>
              <a:buNone/>
            </a:pPr>
            <a:r>
              <a:rPr lang="en-US" sz="4050" dirty="0">
                <a:solidFill>
                  <a:srgbClr val="2E3C4E"/>
                </a:solidFill>
                <a:latin typeface="Host Grotesk Medium" pitchFamily="34" charset="0"/>
                <a:ea typeface="Host Grotesk Medium" pitchFamily="34" charset="-122"/>
                <a:cs typeface="Host Grotesk Medium" pitchFamily="34" charset="-120"/>
              </a:rPr>
              <a:t>Implementing Complex Procedural Logic</a:t>
            </a:r>
            <a:endParaRPr lang="en-US" sz="4050" dirty="0"/>
          </a:p>
        </p:txBody>
      </p:sp>
      <p:sp>
        <p:nvSpPr>
          <p:cNvPr id="3" name="Text 1"/>
          <p:cNvSpPr/>
          <p:nvPr/>
        </p:nvSpPr>
        <p:spPr>
          <a:xfrm>
            <a:off x="725448" y="1678781"/>
            <a:ext cx="13179504" cy="932617"/>
          </a:xfrm>
          <a:prstGeom prst="rect">
            <a:avLst/>
          </a:prstGeom>
          <a:noFill/>
          <a:ln/>
        </p:spPr>
        <p:txBody>
          <a:bodyPr wrap="square" lIns="0" tIns="0" rIns="0" bIns="0" rtlCol="0" anchor="t"/>
          <a:lstStyle/>
          <a:p>
            <a:pPr algn="l" indent="0" marL="0">
              <a:lnSpc>
                <a:spcPts val="2400"/>
              </a:lnSpc>
              <a:buNone/>
            </a:pPr>
            <a:r>
              <a:rPr lang="en-US" sz="1600" dirty="0">
                <a:solidFill>
                  <a:srgbClr val="384653"/>
                </a:solidFill>
                <a:latin typeface="Roboto" pitchFamily="34" charset="0"/>
                <a:ea typeface="Roboto" pitchFamily="34" charset="-122"/>
                <a:cs typeface="Roboto" pitchFamily="34" charset="-120"/>
              </a:rPr>
              <a:t>Beyond their temporal capabilities, tasks serve as robust containers for intricate procedural logic, facilitating the implementation of sophisticated and adaptive test scenarios. This allows testbenches to react dynamically to the DUT's behavior and generate diverse stimulus patterns.</a:t>
            </a:r>
            <a:endParaRPr lang="en-US" sz="1600" dirty="0"/>
          </a:p>
        </p:txBody>
      </p:sp>
      <p:sp>
        <p:nvSpPr>
          <p:cNvPr id="4" name="Shape 2"/>
          <p:cNvSpPr/>
          <p:nvPr/>
        </p:nvSpPr>
        <p:spPr>
          <a:xfrm>
            <a:off x="725448" y="2844522"/>
            <a:ext cx="6486049" cy="2129076"/>
          </a:xfrm>
          <a:prstGeom prst="roundRect">
            <a:avLst>
              <a:gd name="adj" fmla="val 4089"/>
            </a:avLst>
          </a:prstGeom>
          <a:solidFill>
            <a:srgbClr val="D9EDF2"/>
          </a:solidFill>
          <a:ln w="7620">
            <a:solidFill>
              <a:srgbClr val="BFD3D8"/>
            </a:solidFill>
            <a:prstDash val="solid"/>
          </a:ln>
        </p:spPr>
      </p:sp>
      <p:sp>
        <p:nvSpPr>
          <p:cNvPr id="5" name="Text 3"/>
          <p:cNvSpPr/>
          <p:nvPr/>
        </p:nvSpPr>
        <p:spPr>
          <a:xfrm>
            <a:off x="940356" y="3059430"/>
            <a:ext cx="2759988" cy="323850"/>
          </a:xfrm>
          <a:prstGeom prst="rect">
            <a:avLst/>
          </a:prstGeom>
          <a:noFill/>
          <a:ln/>
        </p:spPr>
        <p:txBody>
          <a:bodyPr wrap="none" lIns="0" tIns="0" rIns="0" bIns="0" rtlCol="0" anchor="t"/>
          <a:lstStyle/>
          <a:p>
            <a:pPr algn="l" indent="0" marL="0">
              <a:lnSpc>
                <a:spcPts val="2550"/>
              </a:lnSpc>
              <a:buNone/>
            </a:pPr>
            <a:r>
              <a:rPr lang="en-US" sz="2000" dirty="0">
                <a:solidFill>
                  <a:srgbClr val="384653"/>
                </a:solidFill>
                <a:latin typeface="Host Grotesk Medium" pitchFamily="34" charset="0"/>
                <a:ea typeface="Host Grotesk Medium" pitchFamily="34" charset="-122"/>
                <a:cs typeface="Host Grotesk Medium" pitchFamily="34" charset="-120"/>
              </a:rPr>
              <a:t>Conditional Statements</a:t>
            </a:r>
            <a:endParaRPr lang="en-US" sz="2000" dirty="0"/>
          </a:p>
        </p:txBody>
      </p:sp>
      <p:sp>
        <p:nvSpPr>
          <p:cNvPr id="6" name="Text 4"/>
          <p:cNvSpPr/>
          <p:nvPr/>
        </p:nvSpPr>
        <p:spPr>
          <a:xfrm>
            <a:off x="940356" y="3507581"/>
            <a:ext cx="6056233" cy="1251109"/>
          </a:xfrm>
          <a:prstGeom prst="rect">
            <a:avLst/>
          </a:prstGeom>
          <a:noFill/>
          <a:ln/>
        </p:spPr>
        <p:txBody>
          <a:bodyPr wrap="square" lIns="0" tIns="0" rIns="0" bIns="0" rtlCol="0" anchor="t"/>
          <a:lstStyle/>
          <a:p>
            <a:pPr algn="l" indent="0" marL="0">
              <a:lnSpc>
                <a:spcPts val="2400"/>
              </a:lnSpc>
              <a:buNone/>
            </a:pPr>
            <a:r>
              <a:rPr lang="en-US" sz="1600" dirty="0">
                <a:solidFill>
                  <a:srgbClr val="384653"/>
                </a:solidFill>
                <a:highlight>
                  <a:srgbClr val="D9EDF2"/>
                </a:highlight>
                <a:latin typeface="Consolas" pitchFamily="34" charset="0"/>
                <a:ea typeface="Consolas" pitchFamily="34" charset="-122"/>
                <a:cs typeface="Consolas" pitchFamily="34" charset="-120"/>
              </a:rPr>
              <a:t>if-else</a:t>
            </a:r>
            <a:pPr algn="l" indent="0" marL="0">
              <a:lnSpc>
                <a:spcPts val="2400"/>
              </a:lnSpc>
              <a:buNone/>
            </a:pPr>
            <a:r>
              <a:rPr lang="en-US" sz="1600" dirty="0">
                <a:solidFill>
                  <a:srgbClr val="384653"/>
                </a:solidFill>
                <a:latin typeface="Roboto" pitchFamily="34" charset="0"/>
                <a:ea typeface="Roboto" pitchFamily="34" charset="-122"/>
                <a:cs typeface="Roboto" pitchFamily="34" charset="-120"/>
              </a:rPr>
              <a:t> and </a:t>
            </a:r>
            <a:pPr algn="l" indent="0" marL="0">
              <a:lnSpc>
                <a:spcPts val="2400"/>
              </a:lnSpc>
              <a:buNone/>
            </a:pPr>
            <a:r>
              <a:rPr lang="en-US" sz="1600" dirty="0">
                <a:solidFill>
                  <a:srgbClr val="384653"/>
                </a:solidFill>
                <a:highlight>
                  <a:srgbClr val="D9EDF2"/>
                </a:highlight>
                <a:latin typeface="Consolas" pitchFamily="34" charset="0"/>
                <a:ea typeface="Consolas" pitchFamily="34" charset="-122"/>
                <a:cs typeface="Consolas" pitchFamily="34" charset="-120"/>
              </a:rPr>
              <a:t>case</a:t>
            </a:r>
            <a:pPr algn="l" indent="0" marL="0">
              <a:lnSpc>
                <a:spcPts val="2400"/>
              </a:lnSpc>
              <a:buNone/>
            </a:pPr>
            <a:r>
              <a:rPr lang="en-US" sz="1600" dirty="0">
                <a:solidFill>
                  <a:srgbClr val="384653"/>
                </a:solidFill>
                <a:latin typeface="Roboto" pitchFamily="34" charset="0"/>
                <a:ea typeface="Roboto" pitchFamily="34" charset="-122"/>
                <a:cs typeface="Roboto" pitchFamily="34" charset="-120"/>
              </a:rPr>
              <a:t> statements enable decision-making based on DUT state, testbench configuration, or received data. This allows for adaptive stimulus generation, where the testbench can modify its behavior in real-time based on the simulation flow.</a:t>
            </a:r>
            <a:endParaRPr lang="en-US" sz="1600" dirty="0"/>
          </a:p>
        </p:txBody>
      </p:sp>
      <p:sp>
        <p:nvSpPr>
          <p:cNvPr id="7" name="Shape 5"/>
          <p:cNvSpPr/>
          <p:nvPr/>
        </p:nvSpPr>
        <p:spPr>
          <a:xfrm>
            <a:off x="7418784" y="2844522"/>
            <a:ext cx="6486168" cy="2129076"/>
          </a:xfrm>
          <a:prstGeom prst="roundRect">
            <a:avLst>
              <a:gd name="adj" fmla="val 4089"/>
            </a:avLst>
          </a:prstGeom>
          <a:solidFill>
            <a:srgbClr val="D9EDF2"/>
          </a:solidFill>
          <a:ln w="7620">
            <a:solidFill>
              <a:srgbClr val="BFD3D8"/>
            </a:solidFill>
            <a:prstDash val="solid"/>
          </a:ln>
        </p:spPr>
      </p:sp>
      <p:sp>
        <p:nvSpPr>
          <p:cNvPr id="8" name="Text 6"/>
          <p:cNvSpPr/>
          <p:nvPr/>
        </p:nvSpPr>
        <p:spPr>
          <a:xfrm>
            <a:off x="7633692" y="3059430"/>
            <a:ext cx="2591276" cy="323850"/>
          </a:xfrm>
          <a:prstGeom prst="rect">
            <a:avLst/>
          </a:prstGeom>
          <a:noFill/>
          <a:ln/>
        </p:spPr>
        <p:txBody>
          <a:bodyPr wrap="none" lIns="0" tIns="0" rIns="0" bIns="0" rtlCol="0" anchor="t"/>
          <a:lstStyle/>
          <a:p>
            <a:pPr algn="l" indent="0" marL="0">
              <a:lnSpc>
                <a:spcPts val="2550"/>
              </a:lnSpc>
              <a:buNone/>
            </a:pPr>
            <a:r>
              <a:rPr lang="en-US" sz="2000" dirty="0">
                <a:solidFill>
                  <a:srgbClr val="384653"/>
                </a:solidFill>
                <a:latin typeface="Host Grotesk Medium" pitchFamily="34" charset="0"/>
                <a:ea typeface="Host Grotesk Medium" pitchFamily="34" charset="-122"/>
                <a:cs typeface="Host Grotesk Medium" pitchFamily="34" charset="-120"/>
              </a:rPr>
              <a:t>Looping Constructs</a:t>
            </a:r>
            <a:endParaRPr lang="en-US" sz="2000" dirty="0"/>
          </a:p>
        </p:txBody>
      </p:sp>
      <p:sp>
        <p:nvSpPr>
          <p:cNvPr id="9" name="Text 7"/>
          <p:cNvSpPr/>
          <p:nvPr/>
        </p:nvSpPr>
        <p:spPr>
          <a:xfrm>
            <a:off x="7633692" y="3507581"/>
            <a:ext cx="6056352" cy="1251109"/>
          </a:xfrm>
          <a:prstGeom prst="rect">
            <a:avLst/>
          </a:prstGeom>
          <a:noFill/>
          <a:ln/>
        </p:spPr>
        <p:txBody>
          <a:bodyPr wrap="square" lIns="0" tIns="0" rIns="0" bIns="0" rtlCol="0" anchor="t"/>
          <a:lstStyle/>
          <a:p>
            <a:pPr algn="l" indent="0" marL="0">
              <a:lnSpc>
                <a:spcPts val="2400"/>
              </a:lnSpc>
              <a:buNone/>
            </a:pPr>
            <a:r>
              <a:rPr lang="en-US" sz="1600" dirty="0">
                <a:solidFill>
                  <a:srgbClr val="384653"/>
                </a:solidFill>
                <a:highlight>
                  <a:srgbClr val="D9EDF2"/>
                </a:highlight>
                <a:latin typeface="Consolas" pitchFamily="34" charset="0"/>
                <a:ea typeface="Consolas" pitchFamily="34" charset="-122"/>
                <a:cs typeface="Consolas" pitchFamily="34" charset="-120"/>
              </a:rPr>
              <a:t>for</a:t>
            </a:r>
            <a:pPr algn="l" indent="0" marL="0">
              <a:lnSpc>
                <a:spcPts val="2400"/>
              </a:lnSpc>
              <a:buNone/>
            </a:pPr>
            <a:r>
              <a:rPr lang="en-US" sz="1600" dirty="0">
                <a:solidFill>
                  <a:srgbClr val="384653"/>
                </a:solidFill>
                <a:latin typeface="Roboto" pitchFamily="34" charset="0"/>
                <a:ea typeface="Roboto" pitchFamily="34" charset="-122"/>
                <a:cs typeface="Roboto" pitchFamily="34" charset="-120"/>
              </a:rPr>
              <a:t>, </a:t>
            </a:r>
            <a:pPr algn="l" indent="0" marL="0">
              <a:lnSpc>
                <a:spcPts val="2400"/>
              </a:lnSpc>
              <a:buNone/>
            </a:pPr>
            <a:r>
              <a:rPr lang="en-US" sz="1600" dirty="0">
                <a:solidFill>
                  <a:srgbClr val="384653"/>
                </a:solidFill>
                <a:highlight>
                  <a:srgbClr val="D9EDF2"/>
                </a:highlight>
                <a:latin typeface="Consolas" pitchFamily="34" charset="0"/>
                <a:ea typeface="Consolas" pitchFamily="34" charset="-122"/>
                <a:cs typeface="Consolas" pitchFamily="34" charset="-120"/>
              </a:rPr>
              <a:t>while</a:t>
            </a:r>
            <a:pPr algn="l" indent="0" marL="0">
              <a:lnSpc>
                <a:spcPts val="2400"/>
              </a:lnSpc>
              <a:buNone/>
            </a:pPr>
            <a:r>
              <a:rPr lang="en-US" sz="1600" dirty="0">
                <a:solidFill>
                  <a:srgbClr val="384653"/>
                </a:solidFill>
                <a:latin typeface="Roboto" pitchFamily="34" charset="0"/>
                <a:ea typeface="Roboto" pitchFamily="34" charset="-122"/>
                <a:cs typeface="Roboto" pitchFamily="34" charset="-120"/>
              </a:rPr>
              <a:t>, and </a:t>
            </a:r>
            <a:pPr algn="l" indent="0" marL="0">
              <a:lnSpc>
                <a:spcPts val="2400"/>
              </a:lnSpc>
              <a:buNone/>
            </a:pPr>
            <a:r>
              <a:rPr lang="en-US" sz="1600" dirty="0">
                <a:solidFill>
                  <a:srgbClr val="384653"/>
                </a:solidFill>
                <a:highlight>
                  <a:srgbClr val="D9EDF2"/>
                </a:highlight>
                <a:latin typeface="Consolas" pitchFamily="34" charset="0"/>
                <a:ea typeface="Consolas" pitchFamily="34" charset="-122"/>
                <a:cs typeface="Consolas" pitchFamily="34" charset="-120"/>
              </a:rPr>
              <a:t>repeat</a:t>
            </a:r>
            <a:pPr algn="l" indent="0" marL="0">
              <a:lnSpc>
                <a:spcPts val="2400"/>
              </a:lnSpc>
              <a:buNone/>
            </a:pPr>
            <a:r>
              <a:rPr lang="en-US" sz="1600" dirty="0">
                <a:solidFill>
                  <a:srgbClr val="384653"/>
                </a:solidFill>
                <a:latin typeface="Roboto" pitchFamily="34" charset="0"/>
                <a:ea typeface="Roboto" pitchFamily="34" charset="-122"/>
                <a:cs typeface="Roboto" pitchFamily="34" charset="-120"/>
              </a:rPr>
              <a:t> loops facilitate repetitive actions, such as sending multiple data packets, performing a burst write, or iterating through a test vector. This is essential for generating large volumes of data or repeating sequences for stress testing.</a:t>
            </a:r>
            <a:endParaRPr lang="en-US" sz="1600" dirty="0"/>
          </a:p>
        </p:txBody>
      </p:sp>
      <p:sp>
        <p:nvSpPr>
          <p:cNvPr id="10" name="Shape 8"/>
          <p:cNvSpPr/>
          <p:nvPr/>
        </p:nvSpPr>
        <p:spPr>
          <a:xfrm>
            <a:off x="725448" y="5180886"/>
            <a:ext cx="6486049" cy="2432328"/>
          </a:xfrm>
          <a:prstGeom prst="roundRect">
            <a:avLst>
              <a:gd name="adj" fmla="val 3580"/>
            </a:avLst>
          </a:prstGeom>
          <a:solidFill>
            <a:srgbClr val="D9EDF2"/>
          </a:solidFill>
          <a:ln w="7620">
            <a:solidFill>
              <a:srgbClr val="BFD3D8"/>
            </a:solidFill>
            <a:prstDash val="solid"/>
          </a:ln>
        </p:spPr>
      </p:sp>
      <p:sp>
        <p:nvSpPr>
          <p:cNvPr id="11" name="Text 9"/>
          <p:cNvSpPr/>
          <p:nvPr/>
        </p:nvSpPr>
        <p:spPr>
          <a:xfrm>
            <a:off x="940356" y="5395793"/>
            <a:ext cx="2591276" cy="323850"/>
          </a:xfrm>
          <a:prstGeom prst="rect">
            <a:avLst/>
          </a:prstGeom>
          <a:noFill/>
          <a:ln/>
        </p:spPr>
        <p:txBody>
          <a:bodyPr wrap="none" lIns="0" tIns="0" rIns="0" bIns="0" rtlCol="0" anchor="t"/>
          <a:lstStyle/>
          <a:p>
            <a:pPr algn="l" indent="0" marL="0">
              <a:lnSpc>
                <a:spcPts val="2550"/>
              </a:lnSpc>
              <a:buNone/>
            </a:pPr>
            <a:r>
              <a:rPr lang="en-US" sz="2000" dirty="0">
                <a:solidFill>
                  <a:srgbClr val="384653"/>
                </a:solidFill>
                <a:latin typeface="Host Grotesk Medium" pitchFamily="34" charset="0"/>
                <a:ea typeface="Host Grotesk Medium" pitchFamily="34" charset="-122"/>
                <a:cs typeface="Host Grotesk Medium" pitchFamily="34" charset="-120"/>
              </a:rPr>
              <a:t>Variable Manipulation</a:t>
            </a:r>
            <a:endParaRPr lang="en-US" sz="2000" dirty="0"/>
          </a:p>
        </p:txBody>
      </p:sp>
      <p:sp>
        <p:nvSpPr>
          <p:cNvPr id="12" name="Text 10"/>
          <p:cNvSpPr/>
          <p:nvPr/>
        </p:nvSpPr>
        <p:spPr>
          <a:xfrm>
            <a:off x="940356" y="5843945"/>
            <a:ext cx="6056233" cy="1554361"/>
          </a:xfrm>
          <a:prstGeom prst="rect">
            <a:avLst/>
          </a:prstGeom>
          <a:noFill/>
          <a:ln/>
        </p:spPr>
        <p:txBody>
          <a:bodyPr wrap="square" lIns="0" tIns="0" rIns="0" bIns="0" rtlCol="0" anchor="t"/>
          <a:lstStyle/>
          <a:p>
            <a:pPr algn="l" indent="0" marL="0">
              <a:lnSpc>
                <a:spcPts val="2400"/>
              </a:lnSpc>
              <a:buNone/>
            </a:pPr>
            <a:r>
              <a:rPr lang="en-US" sz="1600" dirty="0">
                <a:solidFill>
                  <a:srgbClr val="384653"/>
                </a:solidFill>
                <a:latin typeface="Roboto" pitchFamily="34" charset="0"/>
                <a:ea typeface="Roboto" pitchFamily="34" charset="-122"/>
                <a:cs typeface="Roboto" pitchFamily="34" charset="-120"/>
              </a:rPr>
              <a:t>Tasks allow for assignments to testbench variables (e.g., transaction data, control signals), controlling stimulus generation, capturing DUT responses, and maintaining state information for the testbench. This ensures that the testbench remains synchronized and consistent throughout the simulation.</a:t>
            </a:r>
            <a:endParaRPr lang="en-US" sz="1600" dirty="0"/>
          </a:p>
        </p:txBody>
      </p:sp>
      <p:sp>
        <p:nvSpPr>
          <p:cNvPr id="13" name="Shape 11"/>
          <p:cNvSpPr/>
          <p:nvPr/>
        </p:nvSpPr>
        <p:spPr>
          <a:xfrm>
            <a:off x="7418784" y="5180886"/>
            <a:ext cx="6486168" cy="2432328"/>
          </a:xfrm>
          <a:prstGeom prst="roundRect">
            <a:avLst>
              <a:gd name="adj" fmla="val 3580"/>
            </a:avLst>
          </a:prstGeom>
          <a:solidFill>
            <a:srgbClr val="D9EDF2"/>
          </a:solidFill>
          <a:ln w="7620">
            <a:solidFill>
              <a:srgbClr val="BFD3D8"/>
            </a:solidFill>
            <a:prstDash val="solid"/>
          </a:ln>
        </p:spPr>
      </p:sp>
      <p:sp>
        <p:nvSpPr>
          <p:cNvPr id="14" name="Text 12"/>
          <p:cNvSpPr/>
          <p:nvPr/>
        </p:nvSpPr>
        <p:spPr>
          <a:xfrm>
            <a:off x="7633692" y="5395793"/>
            <a:ext cx="3137297" cy="323850"/>
          </a:xfrm>
          <a:prstGeom prst="rect">
            <a:avLst/>
          </a:prstGeom>
          <a:noFill/>
          <a:ln/>
        </p:spPr>
        <p:txBody>
          <a:bodyPr wrap="none" lIns="0" tIns="0" rIns="0" bIns="0" rtlCol="0" anchor="t"/>
          <a:lstStyle/>
          <a:p>
            <a:pPr algn="l" indent="0" marL="0">
              <a:lnSpc>
                <a:spcPts val="2550"/>
              </a:lnSpc>
              <a:buNone/>
            </a:pPr>
            <a:r>
              <a:rPr lang="en-US" sz="2000" dirty="0">
                <a:solidFill>
                  <a:srgbClr val="384653"/>
                </a:solidFill>
                <a:latin typeface="Host Grotesk Medium" pitchFamily="34" charset="0"/>
                <a:ea typeface="Host Grotesk Medium" pitchFamily="34" charset="-122"/>
                <a:cs typeface="Host Grotesk Medium" pitchFamily="34" charset="-120"/>
              </a:rPr>
              <a:t>Modularity and Reusability</a:t>
            </a:r>
            <a:endParaRPr lang="en-US" sz="2000" dirty="0"/>
          </a:p>
        </p:txBody>
      </p:sp>
      <p:sp>
        <p:nvSpPr>
          <p:cNvPr id="15" name="Text 13"/>
          <p:cNvSpPr/>
          <p:nvPr/>
        </p:nvSpPr>
        <p:spPr>
          <a:xfrm>
            <a:off x="7633692" y="5843945"/>
            <a:ext cx="6056352" cy="1554361"/>
          </a:xfrm>
          <a:prstGeom prst="rect">
            <a:avLst/>
          </a:prstGeom>
          <a:noFill/>
          <a:ln/>
        </p:spPr>
        <p:txBody>
          <a:bodyPr wrap="square" lIns="0" tIns="0" rIns="0" bIns="0" rtlCol="0" anchor="t"/>
          <a:lstStyle/>
          <a:p>
            <a:pPr algn="l" indent="0" marL="0">
              <a:lnSpc>
                <a:spcPts val="2400"/>
              </a:lnSpc>
              <a:buNone/>
            </a:pPr>
            <a:r>
              <a:rPr lang="en-US" sz="1600" dirty="0">
                <a:solidFill>
                  <a:srgbClr val="384653"/>
                </a:solidFill>
                <a:latin typeface="Roboto" pitchFamily="34" charset="0"/>
                <a:ea typeface="Roboto" pitchFamily="34" charset="-122"/>
                <a:cs typeface="Roboto" pitchFamily="34" charset="-120"/>
              </a:rPr>
              <a:t>Tasks can invoke other tasks or functions, promoting modular testbench design and enhancing code reusability across different test environments. A complex test sequence can be broken down into smaller, manageable tasks, each performing a specific action, improving readability and maintainability.</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2231" y="776049"/>
            <a:ext cx="13225939" cy="1253966"/>
          </a:xfrm>
          <a:prstGeom prst="rect">
            <a:avLst/>
          </a:prstGeom>
          <a:noFill/>
          <a:ln/>
        </p:spPr>
        <p:txBody>
          <a:bodyPr wrap="square" lIns="0" tIns="0" rIns="0" bIns="0" rtlCol="0" anchor="t"/>
          <a:lstStyle/>
          <a:p>
            <a:pPr algn="l" indent="0" marL="0">
              <a:lnSpc>
                <a:spcPts val="4900"/>
              </a:lnSpc>
              <a:buNone/>
            </a:pPr>
            <a:r>
              <a:rPr lang="en-US" sz="3900" dirty="0">
                <a:solidFill>
                  <a:srgbClr val="2E3C4E"/>
                </a:solidFill>
                <a:latin typeface="Host Grotesk Medium" pitchFamily="34" charset="0"/>
                <a:ea typeface="Host Grotesk Medium" pitchFamily="34" charset="-122"/>
                <a:cs typeface="Host Grotesk Medium" pitchFamily="34" charset="-120"/>
              </a:rPr>
              <a:t>Interfacing with Sequential Elements and Protocol Modeling</a:t>
            </a:r>
            <a:endParaRPr lang="en-US" sz="3900" dirty="0"/>
          </a:p>
        </p:txBody>
      </p:sp>
      <p:sp>
        <p:nvSpPr>
          <p:cNvPr id="3" name="Text 1"/>
          <p:cNvSpPr/>
          <p:nvPr/>
        </p:nvSpPr>
        <p:spPr>
          <a:xfrm>
            <a:off x="702231" y="2431256"/>
            <a:ext cx="13225939" cy="601742"/>
          </a:xfrm>
          <a:prstGeom prst="rect">
            <a:avLst/>
          </a:prstGeom>
          <a:noFill/>
          <a:ln/>
        </p:spPr>
        <p:txBody>
          <a:bodyPr wrap="square" lIns="0" tIns="0" rIns="0" bIns="0" rtlCol="0" anchor="t"/>
          <a:lstStyle/>
          <a:p>
            <a:pPr algn="l" indent="0" marL="0">
              <a:lnSpc>
                <a:spcPts val="2350"/>
              </a:lnSpc>
              <a:buNone/>
            </a:pPr>
            <a:r>
              <a:rPr lang="en-US" sz="1550" dirty="0">
                <a:solidFill>
                  <a:srgbClr val="384653"/>
                </a:solidFill>
                <a:latin typeface="Roboto" pitchFamily="34" charset="0"/>
                <a:ea typeface="Roboto" pitchFamily="34" charset="-122"/>
                <a:cs typeface="Roboto" pitchFamily="34" charset="-120"/>
              </a:rPr>
              <a:t>Tasks are ideally suited for interacting with and modeling sequential logic within the DUT or external interfaces. Their ability to manage time makes them perfect for accurately simulating complex communication protocols and hardware interactions.</a:t>
            </a:r>
            <a:endParaRPr lang="en-US" sz="1550" dirty="0"/>
          </a:p>
        </p:txBody>
      </p:sp>
      <p:pic>
        <p:nvPicPr>
          <p:cNvPr id="4" name="Image 0" descr="preencoded.png">    </p:cNvPr>
          <p:cNvPicPr>
            <a:picLocks noChangeAspect="1"/>
          </p:cNvPicPr>
          <p:nvPr/>
        </p:nvPicPr>
        <p:blipFill>
          <a:blip r:embed="rId1"/>
          <a:stretch>
            <a:fillRect/>
          </a:stretch>
        </p:blipFill>
        <p:spPr>
          <a:xfrm>
            <a:off x="702231" y="3258622"/>
            <a:ext cx="501610" cy="501610"/>
          </a:xfrm>
          <a:prstGeom prst="rect">
            <a:avLst/>
          </a:prstGeom>
        </p:spPr>
      </p:pic>
      <p:sp>
        <p:nvSpPr>
          <p:cNvPr id="5" name="Text 2"/>
          <p:cNvSpPr/>
          <p:nvPr/>
        </p:nvSpPr>
        <p:spPr>
          <a:xfrm>
            <a:off x="702231" y="4010977"/>
            <a:ext cx="2508052" cy="313492"/>
          </a:xfrm>
          <a:prstGeom prst="rect">
            <a:avLst/>
          </a:prstGeom>
          <a:noFill/>
          <a:ln/>
        </p:spPr>
        <p:txBody>
          <a:bodyPr wrap="none" lIns="0" tIns="0" rIns="0" bIns="0" rtlCol="0" anchor="t"/>
          <a:lstStyle/>
          <a:p>
            <a:pPr algn="l" indent="0" marL="0">
              <a:lnSpc>
                <a:spcPts val="2450"/>
              </a:lnSpc>
              <a:buNone/>
            </a:pPr>
            <a:r>
              <a:rPr lang="en-US" sz="1950" dirty="0">
                <a:solidFill>
                  <a:srgbClr val="384653"/>
                </a:solidFill>
                <a:latin typeface="Host Grotesk Medium" pitchFamily="34" charset="0"/>
                <a:ea typeface="Host Grotesk Medium" pitchFamily="34" charset="-122"/>
                <a:cs typeface="Host Grotesk Medium" pitchFamily="34" charset="-120"/>
              </a:rPr>
              <a:t>Stimulus Driving</a:t>
            </a:r>
            <a:endParaRPr lang="en-US" sz="1950" dirty="0"/>
          </a:p>
        </p:txBody>
      </p:sp>
      <p:sp>
        <p:nvSpPr>
          <p:cNvPr id="6" name="Text 3"/>
          <p:cNvSpPr/>
          <p:nvPr/>
        </p:nvSpPr>
        <p:spPr>
          <a:xfrm>
            <a:off x="702231" y="4444841"/>
            <a:ext cx="4241483" cy="1805226"/>
          </a:xfrm>
          <a:prstGeom prst="rect">
            <a:avLst/>
          </a:prstGeom>
          <a:noFill/>
          <a:ln/>
        </p:spPr>
        <p:txBody>
          <a:bodyPr wrap="square" lIns="0" tIns="0" rIns="0" bIns="0" rtlCol="0" anchor="t"/>
          <a:lstStyle/>
          <a:p>
            <a:pPr algn="l" indent="0" marL="0">
              <a:lnSpc>
                <a:spcPts val="2350"/>
              </a:lnSpc>
              <a:buNone/>
            </a:pPr>
            <a:r>
              <a:rPr lang="en-US" sz="1550" dirty="0">
                <a:solidFill>
                  <a:srgbClr val="384653"/>
                </a:solidFill>
                <a:latin typeface="Roboto" pitchFamily="34" charset="0"/>
                <a:ea typeface="Roboto" pitchFamily="34" charset="-122"/>
                <a:cs typeface="Roboto" pitchFamily="34" charset="-120"/>
              </a:rPr>
              <a:t>Tasks can precisely drive sequences of inputs to the DUT, adhering to specific timing and protocol requirements. This often involves driving data, addresses, and control signals in a choreographed manner to simulate real-world scenarios.</a:t>
            </a:r>
            <a:endParaRPr lang="en-US" sz="1550" dirty="0"/>
          </a:p>
        </p:txBody>
      </p:sp>
      <p:pic>
        <p:nvPicPr>
          <p:cNvPr id="7" name="Image 1" descr="preencoded.png">    </p:cNvPr>
          <p:cNvPicPr>
            <a:picLocks noChangeAspect="1"/>
          </p:cNvPicPr>
          <p:nvPr/>
        </p:nvPicPr>
        <p:blipFill>
          <a:blip r:embed="rId2"/>
          <a:stretch>
            <a:fillRect/>
          </a:stretch>
        </p:blipFill>
        <p:spPr>
          <a:xfrm>
            <a:off x="5194459" y="3258622"/>
            <a:ext cx="501610" cy="501610"/>
          </a:xfrm>
          <a:prstGeom prst="rect">
            <a:avLst/>
          </a:prstGeom>
        </p:spPr>
      </p:pic>
      <p:sp>
        <p:nvSpPr>
          <p:cNvPr id="8" name="Text 4"/>
          <p:cNvSpPr/>
          <p:nvPr/>
        </p:nvSpPr>
        <p:spPr>
          <a:xfrm>
            <a:off x="5194459" y="4010977"/>
            <a:ext cx="2508052" cy="313492"/>
          </a:xfrm>
          <a:prstGeom prst="rect">
            <a:avLst/>
          </a:prstGeom>
          <a:noFill/>
          <a:ln/>
        </p:spPr>
        <p:txBody>
          <a:bodyPr wrap="none" lIns="0" tIns="0" rIns="0" bIns="0" rtlCol="0" anchor="t"/>
          <a:lstStyle/>
          <a:p>
            <a:pPr algn="l" indent="0" marL="0">
              <a:lnSpc>
                <a:spcPts val="2450"/>
              </a:lnSpc>
              <a:buNone/>
            </a:pPr>
            <a:r>
              <a:rPr lang="en-US" sz="1950" dirty="0">
                <a:solidFill>
                  <a:srgbClr val="384653"/>
                </a:solidFill>
                <a:latin typeface="Host Grotesk Medium" pitchFamily="34" charset="0"/>
                <a:ea typeface="Host Grotesk Medium" pitchFamily="34" charset="-122"/>
                <a:cs typeface="Host Grotesk Medium" pitchFamily="34" charset="-120"/>
              </a:rPr>
              <a:t>Response Checking</a:t>
            </a:r>
            <a:endParaRPr lang="en-US" sz="1950" dirty="0"/>
          </a:p>
        </p:txBody>
      </p:sp>
      <p:sp>
        <p:nvSpPr>
          <p:cNvPr id="9" name="Text 5"/>
          <p:cNvSpPr/>
          <p:nvPr/>
        </p:nvSpPr>
        <p:spPr>
          <a:xfrm>
            <a:off x="5194459" y="4444841"/>
            <a:ext cx="4241483" cy="1805226"/>
          </a:xfrm>
          <a:prstGeom prst="rect">
            <a:avLst/>
          </a:prstGeom>
          <a:noFill/>
          <a:ln/>
        </p:spPr>
        <p:txBody>
          <a:bodyPr wrap="square" lIns="0" tIns="0" rIns="0" bIns="0" rtlCol="0" anchor="t"/>
          <a:lstStyle/>
          <a:p>
            <a:pPr algn="l" indent="0" marL="0">
              <a:lnSpc>
                <a:spcPts val="2350"/>
              </a:lnSpc>
              <a:buNone/>
            </a:pPr>
            <a:r>
              <a:rPr lang="en-US" sz="1550" dirty="0">
                <a:solidFill>
                  <a:srgbClr val="384653"/>
                </a:solidFill>
                <a:latin typeface="Roboto" pitchFamily="34" charset="0"/>
                <a:ea typeface="Roboto" pitchFamily="34" charset="-122"/>
                <a:cs typeface="Roboto" pitchFamily="34" charset="-120"/>
              </a:rPr>
              <a:t>Tasks can monitor DUT outputs over time, compare them against expected values (from a scoreboard or reference model), and implement verification logic to ascertain correct behavior. This might involve sampling data at specific clock edges or waiting for status flags.</a:t>
            </a:r>
            <a:endParaRPr lang="en-US" sz="1550" dirty="0"/>
          </a:p>
        </p:txBody>
      </p:sp>
      <p:pic>
        <p:nvPicPr>
          <p:cNvPr id="10" name="Image 2" descr="preencoded.png">    </p:cNvPr>
          <p:cNvPicPr>
            <a:picLocks noChangeAspect="1"/>
          </p:cNvPicPr>
          <p:nvPr/>
        </p:nvPicPr>
        <p:blipFill>
          <a:blip r:embed="rId3"/>
          <a:stretch>
            <a:fillRect/>
          </a:stretch>
        </p:blipFill>
        <p:spPr>
          <a:xfrm>
            <a:off x="9686687" y="3258622"/>
            <a:ext cx="501610" cy="501610"/>
          </a:xfrm>
          <a:prstGeom prst="rect">
            <a:avLst/>
          </a:prstGeom>
        </p:spPr>
      </p:pic>
      <p:sp>
        <p:nvSpPr>
          <p:cNvPr id="11" name="Text 6"/>
          <p:cNvSpPr/>
          <p:nvPr/>
        </p:nvSpPr>
        <p:spPr>
          <a:xfrm>
            <a:off x="9686687" y="4010977"/>
            <a:ext cx="3420785" cy="313492"/>
          </a:xfrm>
          <a:prstGeom prst="rect">
            <a:avLst/>
          </a:prstGeom>
          <a:noFill/>
          <a:ln/>
        </p:spPr>
        <p:txBody>
          <a:bodyPr wrap="none" lIns="0" tIns="0" rIns="0" bIns="0" rtlCol="0" anchor="t"/>
          <a:lstStyle/>
          <a:p>
            <a:pPr algn="l" indent="0" marL="0">
              <a:lnSpc>
                <a:spcPts val="2450"/>
              </a:lnSpc>
              <a:buNone/>
            </a:pPr>
            <a:r>
              <a:rPr lang="en-US" sz="1950" dirty="0">
                <a:solidFill>
                  <a:srgbClr val="384653"/>
                </a:solidFill>
                <a:latin typeface="Host Grotesk Medium" pitchFamily="34" charset="0"/>
                <a:ea typeface="Host Grotesk Medium" pitchFamily="34" charset="-122"/>
                <a:cs typeface="Host Grotesk Medium" pitchFamily="34" charset="-120"/>
              </a:rPr>
              <a:t>Bus Functional Models (BFMs)</a:t>
            </a:r>
            <a:endParaRPr lang="en-US" sz="1950" dirty="0"/>
          </a:p>
        </p:txBody>
      </p:sp>
      <p:sp>
        <p:nvSpPr>
          <p:cNvPr id="12" name="Text 7"/>
          <p:cNvSpPr/>
          <p:nvPr/>
        </p:nvSpPr>
        <p:spPr>
          <a:xfrm>
            <a:off x="9686687" y="4444841"/>
            <a:ext cx="4241483" cy="3008709"/>
          </a:xfrm>
          <a:prstGeom prst="rect">
            <a:avLst/>
          </a:prstGeom>
          <a:noFill/>
          <a:ln/>
        </p:spPr>
        <p:txBody>
          <a:bodyPr wrap="square" lIns="0" tIns="0" rIns="0" bIns="0" rtlCol="0" anchor="t"/>
          <a:lstStyle/>
          <a:p>
            <a:pPr algn="l" indent="0" marL="0">
              <a:lnSpc>
                <a:spcPts val="2350"/>
              </a:lnSpc>
              <a:buNone/>
            </a:pPr>
            <a:r>
              <a:rPr lang="en-US" sz="1550" dirty="0">
                <a:solidFill>
                  <a:srgbClr val="384653"/>
                </a:solidFill>
                <a:latin typeface="Roboto" pitchFamily="34" charset="0"/>
                <a:ea typeface="Roboto" pitchFamily="34" charset="-122"/>
                <a:cs typeface="Roboto" pitchFamily="34" charset="-120"/>
              </a:rPr>
              <a:t>Tasks form the foundation for creating BFMs. A BFM is a set of tasks and functions that abstract the complex timing and signal interactions of communication protocols (e.g., AXI, SPI, I2C, PCIe). By encapsulating these low-level details, BFMs allow verification engineers to write high-level test scenarios without worrying about the precise pin-level timing, thereby simplifying the development and debugging of test scenarios.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8909" y="627698"/>
            <a:ext cx="11007090" cy="713303"/>
          </a:xfrm>
          <a:prstGeom prst="rect">
            <a:avLst/>
          </a:prstGeom>
          <a:noFill/>
          <a:ln/>
        </p:spPr>
        <p:txBody>
          <a:bodyPr wrap="none" lIns="0" tIns="0" rIns="0" bIns="0" rtlCol="0" anchor="t"/>
          <a:lstStyle/>
          <a:p>
            <a:pPr algn="l" indent="0" marL="0">
              <a:lnSpc>
                <a:spcPts val="5600"/>
              </a:lnSpc>
              <a:buNone/>
            </a:pPr>
            <a:r>
              <a:rPr lang="en-US" sz="4450" dirty="0">
                <a:solidFill>
                  <a:srgbClr val="2E3C4E"/>
                </a:solidFill>
                <a:latin typeface="Host Grotesk Medium" pitchFamily="34" charset="0"/>
                <a:ea typeface="Host Grotesk Medium" pitchFamily="34" charset="-122"/>
                <a:cs typeface="Host Grotesk Medium" pitchFamily="34" charset="-120"/>
              </a:rPr>
              <a:t>Randomization for Comprehensive Testing</a:t>
            </a:r>
            <a:endParaRPr lang="en-US" sz="4450" dirty="0"/>
          </a:p>
        </p:txBody>
      </p:sp>
      <p:sp>
        <p:nvSpPr>
          <p:cNvPr id="3" name="Text 1"/>
          <p:cNvSpPr/>
          <p:nvPr/>
        </p:nvSpPr>
        <p:spPr>
          <a:xfrm>
            <a:off x="798909" y="1797487"/>
            <a:ext cx="13032581" cy="1026914"/>
          </a:xfrm>
          <a:prstGeom prst="rect">
            <a:avLst/>
          </a:prstGeom>
          <a:noFill/>
          <a:ln/>
        </p:spPr>
        <p:txBody>
          <a:bodyPr wrap="square" lIns="0" tIns="0" rIns="0" bIns="0" rtlCol="0" anchor="t"/>
          <a:lstStyle/>
          <a:p>
            <a:pPr algn="l" indent="0" marL="0">
              <a:lnSpc>
                <a:spcPts val="2650"/>
              </a:lnSpc>
              <a:buNone/>
            </a:pPr>
            <a:r>
              <a:rPr lang="en-US" sz="1750" dirty="0">
                <a:solidFill>
                  <a:srgbClr val="384653"/>
                </a:solidFill>
                <a:latin typeface="Roboto" pitchFamily="34" charset="0"/>
                <a:ea typeface="Roboto" pitchFamily="34" charset="-122"/>
                <a:cs typeface="Roboto" pitchFamily="34" charset="-120"/>
              </a:rPr>
              <a:t>To achieve high verification coverage and uncover corner-case anomalies, tasks are frequently combined with SystemVerilog's powerful built-in randomization capabilities. This allows for constrained random stimulus generation, moving beyond directed tests to explore the DUT's operational space more thoroughly, leading to more robust designs.</a:t>
            </a:r>
            <a:endParaRPr lang="en-US" sz="1750" dirty="0"/>
          </a:p>
        </p:txBody>
      </p:sp>
      <p:sp>
        <p:nvSpPr>
          <p:cNvPr id="4" name="Text 2"/>
          <p:cNvSpPr/>
          <p:nvPr/>
        </p:nvSpPr>
        <p:spPr>
          <a:xfrm>
            <a:off x="1504950" y="4088130"/>
            <a:ext cx="3073003" cy="356711"/>
          </a:xfrm>
          <a:prstGeom prst="rect">
            <a:avLst/>
          </a:prstGeom>
          <a:noFill/>
          <a:ln/>
        </p:spPr>
        <p:txBody>
          <a:bodyPr wrap="none" lIns="0" tIns="0" rIns="0" bIns="0" rtlCol="0" anchor="t"/>
          <a:lstStyle/>
          <a:p>
            <a:pPr algn="r" indent="0" marL="0">
              <a:lnSpc>
                <a:spcPts val="2800"/>
              </a:lnSpc>
              <a:buNone/>
            </a:pPr>
            <a:r>
              <a:rPr lang="en-US" sz="2200" dirty="0">
                <a:solidFill>
                  <a:srgbClr val="384653"/>
                </a:solidFill>
                <a:latin typeface="Host Grotesk Medium" pitchFamily="34" charset="0"/>
                <a:ea typeface="Host Grotesk Medium" pitchFamily="34" charset="-122"/>
                <a:cs typeface="Host Grotesk Medium" pitchFamily="34" charset="-120"/>
              </a:rPr>
              <a:t>Simple Random Integer</a:t>
            </a:r>
            <a:endParaRPr lang="en-US" sz="2200" dirty="0"/>
          </a:p>
        </p:txBody>
      </p:sp>
      <p:sp>
        <p:nvSpPr>
          <p:cNvPr id="5" name="Text 3"/>
          <p:cNvSpPr/>
          <p:nvPr/>
        </p:nvSpPr>
        <p:spPr>
          <a:xfrm>
            <a:off x="798909" y="4581763"/>
            <a:ext cx="3779044" cy="2053828"/>
          </a:xfrm>
          <a:prstGeom prst="rect">
            <a:avLst/>
          </a:prstGeom>
          <a:noFill/>
          <a:ln/>
        </p:spPr>
        <p:txBody>
          <a:bodyPr wrap="square" lIns="0" tIns="0" rIns="0" bIns="0" rtlCol="0" anchor="t"/>
          <a:lstStyle/>
          <a:p>
            <a:pPr algn="r" indent="0" marL="0">
              <a:lnSpc>
                <a:spcPts val="2650"/>
              </a:lnSpc>
              <a:buNone/>
            </a:pPr>
            <a:r>
              <a:rPr lang="en-US" sz="1750" dirty="0">
                <a:solidFill>
                  <a:srgbClr val="384653"/>
                </a:solidFill>
                <a:latin typeface="Roboto" pitchFamily="34" charset="0"/>
                <a:ea typeface="Roboto" pitchFamily="34" charset="-122"/>
                <a:cs typeface="Roboto" pitchFamily="34" charset="-120"/>
              </a:rPr>
              <a:t>Generates a 32-bit unsigned random integer. Suitable for scenarios where a simple, unconstrained random value is required, such as generating unique seeds for other randomizations.</a:t>
            </a:r>
            <a:endParaRPr lang="en-US" sz="1750" dirty="0"/>
          </a:p>
        </p:txBody>
      </p:sp>
      <p:pic>
        <p:nvPicPr>
          <p:cNvPr id="6" name="Image 0" descr="preencoded.png">    </p:cNvPr>
          <p:cNvPicPr>
            <a:picLocks noChangeAspect="1"/>
          </p:cNvPicPr>
          <p:nvPr/>
        </p:nvPicPr>
        <p:blipFill>
          <a:blip r:embed="rId1"/>
          <a:stretch>
            <a:fillRect/>
          </a:stretch>
        </p:blipFill>
        <p:spPr>
          <a:xfrm>
            <a:off x="5034439" y="3081218"/>
            <a:ext cx="4561403" cy="4561403"/>
          </a:xfrm>
          <a:prstGeom prst="rect">
            <a:avLst/>
          </a:prstGeom>
        </p:spPr>
      </p:pic>
      <p:sp>
        <p:nvSpPr>
          <p:cNvPr id="7" name="Text 4"/>
          <p:cNvSpPr/>
          <p:nvPr/>
        </p:nvSpPr>
        <p:spPr>
          <a:xfrm>
            <a:off x="5571589" y="4873883"/>
            <a:ext cx="341471" cy="426958"/>
          </a:xfrm>
          <a:prstGeom prst="rect">
            <a:avLst/>
          </a:prstGeom>
          <a:noFill/>
          <a:ln/>
        </p:spPr>
        <p:txBody>
          <a:bodyPr wrap="none" lIns="0" tIns="0" rIns="0" bIns="0" rtlCol="0" anchor="t"/>
          <a:lstStyle/>
          <a:p>
            <a:pPr algn="l" indent="0" marL="0">
              <a:lnSpc>
                <a:spcPts val="4000"/>
              </a:lnSpc>
              <a:buNone/>
            </a:pPr>
            <a:r>
              <a:rPr lang="en-US" sz="2650" dirty="0">
                <a:solidFill>
                  <a:srgbClr val="384653"/>
                </a:solidFill>
                <a:latin typeface="Host Grotesk Medium" pitchFamily="34" charset="0"/>
                <a:ea typeface="Host Grotesk Medium" pitchFamily="34" charset="-122"/>
                <a:cs typeface="Host Grotesk Medium" pitchFamily="34" charset="-120"/>
              </a:rPr>
              <a:t>1</a:t>
            </a:r>
            <a:endParaRPr lang="en-US" sz="2650" dirty="0"/>
          </a:p>
        </p:txBody>
      </p:sp>
      <p:sp>
        <p:nvSpPr>
          <p:cNvPr id="8" name="Text 5"/>
          <p:cNvSpPr/>
          <p:nvPr/>
        </p:nvSpPr>
        <p:spPr>
          <a:xfrm>
            <a:off x="10052328" y="4088130"/>
            <a:ext cx="3766542" cy="356711"/>
          </a:xfrm>
          <a:prstGeom prst="rect">
            <a:avLst/>
          </a:prstGeom>
          <a:noFill/>
          <a:ln/>
        </p:spPr>
        <p:txBody>
          <a:bodyPr wrap="none" lIns="0" tIns="0" rIns="0" bIns="0" rtlCol="0" anchor="t"/>
          <a:lstStyle/>
          <a:p>
            <a:pPr algn="l" indent="0" marL="0">
              <a:lnSpc>
                <a:spcPts val="2800"/>
              </a:lnSpc>
              <a:buNone/>
            </a:pPr>
            <a:r>
              <a:rPr lang="en-US" sz="2200" dirty="0">
                <a:solidFill>
                  <a:srgbClr val="384653"/>
                </a:solidFill>
                <a:latin typeface="Host Grotesk Medium" pitchFamily="34" charset="0"/>
                <a:ea typeface="Host Grotesk Medium" pitchFamily="34" charset="-122"/>
                <a:cs typeface="Host Grotesk Medium" pitchFamily="34" charset="-120"/>
              </a:rPr>
              <a:t>Constrained Random Integer</a:t>
            </a:r>
            <a:endParaRPr lang="en-US" sz="2200" dirty="0"/>
          </a:p>
        </p:txBody>
      </p:sp>
      <p:sp>
        <p:nvSpPr>
          <p:cNvPr id="9" name="Text 6"/>
          <p:cNvSpPr/>
          <p:nvPr/>
        </p:nvSpPr>
        <p:spPr>
          <a:xfrm>
            <a:off x="10052328" y="4581763"/>
            <a:ext cx="3779163" cy="2053828"/>
          </a:xfrm>
          <a:prstGeom prst="rect">
            <a:avLst/>
          </a:prstGeom>
          <a:noFill/>
          <a:ln/>
        </p:spPr>
        <p:txBody>
          <a:bodyPr wrap="square" lIns="0" tIns="0" rIns="0" bIns="0" rtlCol="0" anchor="t"/>
          <a:lstStyle/>
          <a:p>
            <a:pPr algn="l" indent="0" marL="0">
              <a:lnSpc>
                <a:spcPts val="2650"/>
              </a:lnSpc>
              <a:buNone/>
            </a:pPr>
            <a:r>
              <a:rPr lang="en-US" sz="1750" dirty="0">
                <a:solidFill>
                  <a:srgbClr val="384653"/>
                </a:solidFill>
                <a:latin typeface="Roboto" pitchFamily="34" charset="0"/>
                <a:ea typeface="Roboto" pitchFamily="34" charset="-122"/>
                <a:cs typeface="Roboto" pitchFamily="34" charset="-120"/>
              </a:rPr>
              <a:t>Generates a random unsigned integer within a specified inclusive range (from x to y). Invaluable for generating random data values, addresses, or introducing random delays.</a:t>
            </a:r>
            <a:endParaRPr lang="en-US" sz="1750" dirty="0"/>
          </a:p>
        </p:txBody>
      </p:sp>
      <p:pic>
        <p:nvPicPr>
          <p:cNvPr id="10" name="Image 1" descr="preencoded.png">    </p:cNvPr>
          <p:cNvPicPr>
            <a:picLocks noChangeAspect="1"/>
          </p:cNvPicPr>
          <p:nvPr/>
        </p:nvPicPr>
        <p:blipFill>
          <a:blip r:embed="rId2"/>
          <a:stretch>
            <a:fillRect/>
          </a:stretch>
        </p:blipFill>
        <p:spPr>
          <a:xfrm>
            <a:off x="5034439" y="3081218"/>
            <a:ext cx="4561403" cy="4561403"/>
          </a:xfrm>
          <a:prstGeom prst="rect">
            <a:avLst/>
          </a:prstGeom>
        </p:spPr>
      </p:pic>
      <p:sp>
        <p:nvSpPr>
          <p:cNvPr id="11" name="Text 7"/>
          <p:cNvSpPr/>
          <p:nvPr/>
        </p:nvSpPr>
        <p:spPr>
          <a:xfrm>
            <a:off x="8716982" y="5422761"/>
            <a:ext cx="341471" cy="426958"/>
          </a:xfrm>
          <a:prstGeom prst="rect">
            <a:avLst/>
          </a:prstGeom>
          <a:noFill/>
          <a:ln/>
        </p:spPr>
        <p:txBody>
          <a:bodyPr wrap="none" lIns="0" tIns="0" rIns="0" bIns="0" rtlCol="0" anchor="t"/>
          <a:lstStyle/>
          <a:p>
            <a:pPr algn="l" indent="0" marL="0">
              <a:lnSpc>
                <a:spcPts val="4000"/>
              </a:lnSpc>
              <a:buNone/>
            </a:pPr>
            <a:r>
              <a:rPr lang="en-US" sz="2650" dirty="0">
                <a:solidFill>
                  <a:srgbClr val="384653"/>
                </a:solidFill>
                <a:latin typeface="Host Grotesk Medium" pitchFamily="34" charset="0"/>
                <a:ea typeface="Host Grotesk Medium" pitchFamily="34" charset="-122"/>
                <a:cs typeface="Host Grotesk Medium" pitchFamily="34" charset="-120"/>
              </a:rPr>
              <a:t>2</a:t>
            </a:r>
            <a:endParaRPr lang="en-US" sz="2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4733" y="569476"/>
            <a:ext cx="5177314" cy="647105"/>
          </a:xfrm>
          <a:prstGeom prst="rect">
            <a:avLst/>
          </a:prstGeom>
          <a:noFill/>
          <a:ln/>
        </p:spPr>
        <p:txBody>
          <a:bodyPr wrap="none" lIns="0" tIns="0" rIns="0" bIns="0" rtlCol="0" anchor="t"/>
          <a:lstStyle/>
          <a:p>
            <a:pPr algn="l" indent="0" marL="0">
              <a:lnSpc>
                <a:spcPts val="5050"/>
              </a:lnSpc>
              <a:buNone/>
            </a:pPr>
            <a:r>
              <a:rPr lang="en-US" sz="4050" dirty="0">
                <a:solidFill>
                  <a:srgbClr val="2E3C4E"/>
                </a:solidFill>
                <a:latin typeface="Host Grotesk Medium" pitchFamily="34" charset="0"/>
                <a:ea typeface="Host Grotesk Medium" pitchFamily="34" charset="-122"/>
                <a:cs typeface="Host Grotesk Medium" pitchFamily="34" charset="-120"/>
              </a:rPr>
              <a:t>Tasks Without Clock</a:t>
            </a:r>
            <a:endParaRPr lang="en-US" sz="4050" dirty="0"/>
          </a:p>
        </p:txBody>
      </p:sp>
      <p:pic>
        <p:nvPicPr>
          <p:cNvPr id="3" name="Image 0" descr="preencoded.png">    </p:cNvPr>
          <p:cNvPicPr>
            <a:picLocks noChangeAspect="1"/>
          </p:cNvPicPr>
          <p:nvPr/>
        </p:nvPicPr>
        <p:blipFill>
          <a:blip r:embed="rId1"/>
          <a:stretch>
            <a:fillRect/>
          </a:stretch>
        </p:blipFill>
        <p:spPr>
          <a:xfrm>
            <a:off x="724733" y="1760101"/>
            <a:ext cx="5501164" cy="5669161"/>
          </a:xfrm>
          <a:prstGeom prst="rect">
            <a:avLst/>
          </a:prstGeom>
        </p:spPr>
      </p:pic>
      <p:pic>
        <p:nvPicPr>
          <p:cNvPr id="4" name="Image 1" descr="preencoded.png">    </p:cNvPr>
          <p:cNvPicPr>
            <a:picLocks noChangeAspect="1"/>
          </p:cNvPicPr>
          <p:nvPr/>
        </p:nvPicPr>
        <p:blipFill>
          <a:blip r:embed="rId2"/>
          <a:stretch>
            <a:fillRect/>
          </a:stretch>
        </p:blipFill>
        <p:spPr>
          <a:xfrm>
            <a:off x="7575471" y="1760101"/>
            <a:ext cx="6337816" cy="3411379"/>
          </a:xfrm>
          <a:prstGeom prst="rect">
            <a:avLst/>
          </a:prstGeom>
        </p:spPr>
      </p:pic>
      <p:pic>
        <p:nvPicPr>
          <p:cNvPr id="5" name="Image 2" descr="preencoded.png">    </p:cNvPr>
          <p:cNvPicPr>
            <a:picLocks noChangeAspect="1"/>
          </p:cNvPicPr>
          <p:nvPr/>
        </p:nvPicPr>
        <p:blipFill>
          <a:blip r:embed="rId3"/>
          <a:stretch>
            <a:fillRect/>
          </a:stretch>
        </p:blipFill>
        <p:spPr>
          <a:xfrm>
            <a:off x="7575471" y="5404366"/>
            <a:ext cx="4671179" cy="928568"/>
          </a:xfrm>
          <a:prstGeom prst="rect">
            <a:avLst/>
          </a:prstGeom>
        </p:spPr>
      </p:pic>
      <p:sp>
        <p:nvSpPr>
          <p:cNvPr id="6" name="Text 1"/>
          <p:cNvSpPr/>
          <p:nvPr/>
        </p:nvSpPr>
        <p:spPr>
          <a:xfrm>
            <a:off x="7575471" y="6565821"/>
            <a:ext cx="6337816" cy="310515"/>
          </a:xfrm>
          <a:prstGeom prst="rect">
            <a:avLst/>
          </a:prstGeom>
          <a:noFill/>
          <a:ln/>
        </p:spPr>
        <p:txBody>
          <a:bodyPr wrap="none" lIns="0" tIns="0" rIns="0" bIns="0" rtlCol="0" anchor="t"/>
          <a:lstStyle/>
          <a:p>
            <a:pPr algn="l" indent="0" marL="0">
              <a:lnSpc>
                <a:spcPts val="2400"/>
              </a:lnSpc>
              <a:buNone/>
            </a:pP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09600" y="478988"/>
            <a:ext cx="4354949" cy="544354"/>
          </a:xfrm>
          <a:prstGeom prst="rect">
            <a:avLst/>
          </a:prstGeom>
          <a:noFill/>
          <a:ln/>
        </p:spPr>
        <p:txBody>
          <a:bodyPr wrap="none" lIns="0" tIns="0" rIns="0" bIns="0" rtlCol="0" anchor="t"/>
          <a:lstStyle/>
          <a:p>
            <a:pPr algn="l" indent="0" marL="0">
              <a:lnSpc>
                <a:spcPts val="4250"/>
              </a:lnSpc>
              <a:buNone/>
            </a:pPr>
            <a:r>
              <a:rPr lang="en-US" sz="3400" dirty="0">
                <a:solidFill>
                  <a:srgbClr val="2E3C4E"/>
                </a:solidFill>
                <a:latin typeface="Host Grotesk Medium" pitchFamily="34" charset="0"/>
                <a:ea typeface="Host Grotesk Medium" pitchFamily="34" charset="-122"/>
                <a:cs typeface="Host Grotesk Medium" pitchFamily="34" charset="-120"/>
              </a:rPr>
              <a:t>Tasks With Clock</a:t>
            </a:r>
            <a:endParaRPr lang="en-US" sz="3400" dirty="0"/>
          </a:p>
        </p:txBody>
      </p:sp>
      <p:pic>
        <p:nvPicPr>
          <p:cNvPr id="3" name="Image 0" descr="preencoded.png">    </p:cNvPr>
          <p:cNvPicPr>
            <a:picLocks noChangeAspect="1"/>
          </p:cNvPicPr>
          <p:nvPr/>
        </p:nvPicPr>
        <p:blipFill>
          <a:blip r:embed="rId1"/>
          <a:stretch>
            <a:fillRect/>
          </a:stretch>
        </p:blipFill>
        <p:spPr>
          <a:xfrm>
            <a:off x="609600" y="1480423"/>
            <a:ext cx="3929063" cy="3827145"/>
          </a:xfrm>
          <a:prstGeom prst="rect">
            <a:avLst/>
          </a:prstGeom>
        </p:spPr>
      </p:pic>
      <p:pic>
        <p:nvPicPr>
          <p:cNvPr id="4" name="Image 1" descr="preencoded.png">    </p:cNvPr>
          <p:cNvPicPr>
            <a:picLocks noChangeAspect="1"/>
          </p:cNvPicPr>
          <p:nvPr/>
        </p:nvPicPr>
        <p:blipFill>
          <a:blip r:embed="rId2"/>
          <a:stretch>
            <a:fillRect/>
          </a:stretch>
        </p:blipFill>
        <p:spPr>
          <a:xfrm>
            <a:off x="7535228" y="1480423"/>
            <a:ext cx="6493193" cy="3292435"/>
          </a:xfrm>
          <a:prstGeom prst="rect">
            <a:avLst/>
          </a:prstGeom>
        </p:spPr>
      </p:pic>
      <p:pic>
        <p:nvPicPr>
          <p:cNvPr id="5" name="Image 2" descr="preencoded.png">    </p:cNvPr>
          <p:cNvPicPr>
            <a:picLocks noChangeAspect="1"/>
          </p:cNvPicPr>
          <p:nvPr/>
        </p:nvPicPr>
        <p:blipFill>
          <a:blip r:embed="rId3"/>
          <a:stretch>
            <a:fillRect/>
          </a:stretch>
        </p:blipFill>
        <p:spPr>
          <a:xfrm>
            <a:off x="7535228" y="4968716"/>
            <a:ext cx="6493193" cy="3557111"/>
          </a:xfrm>
          <a:prstGeom prst="rect">
            <a:avLst/>
          </a:prstGeom>
        </p:spPr>
      </p:pic>
      <p:sp>
        <p:nvSpPr>
          <p:cNvPr id="6" name="Text 1"/>
          <p:cNvSpPr/>
          <p:nvPr/>
        </p:nvSpPr>
        <p:spPr>
          <a:xfrm>
            <a:off x="7535228" y="8721685"/>
            <a:ext cx="6493193" cy="261223"/>
          </a:xfrm>
          <a:prstGeom prst="rect">
            <a:avLst/>
          </a:prstGeom>
          <a:noFill/>
          <a:ln/>
        </p:spPr>
        <p:txBody>
          <a:bodyPr wrap="none" lIns="0" tIns="0" rIns="0" bIns="0" rtlCol="0" anchor="t"/>
          <a:lstStyle/>
          <a:p>
            <a:pPr algn="l" indent="0" marL="0">
              <a:lnSpc>
                <a:spcPts val="2050"/>
              </a:lnSpc>
              <a:buNone/>
            </a:pP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80799" y="928330"/>
            <a:ext cx="10527625" cy="607814"/>
          </a:xfrm>
          <a:prstGeom prst="rect">
            <a:avLst/>
          </a:prstGeom>
          <a:noFill/>
          <a:ln/>
        </p:spPr>
        <p:txBody>
          <a:bodyPr wrap="none" lIns="0" tIns="0" rIns="0" bIns="0" rtlCol="0" anchor="t"/>
          <a:lstStyle/>
          <a:p>
            <a:pPr algn="l" indent="0" marL="0">
              <a:lnSpc>
                <a:spcPts val="4750"/>
              </a:lnSpc>
              <a:buNone/>
            </a:pPr>
            <a:r>
              <a:rPr lang="en-US" sz="3800" dirty="0">
                <a:solidFill>
                  <a:srgbClr val="2E3C4E"/>
                </a:solidFill>
                <a:latin typeface="Host Grotesk Medium" pitchFamily="34" charset="0"/>
                <a:ea typeface="Host Grotesk Medium" pitchFamily="34" charset="-122"/>
                <a:cs typeface="Host Grotesk Medium" pitchFamily="34" charset="-120"/>
              </a:rPr>
              <a:t>The Indispensable Role of Tasks in Testbenches</a:t>
            </a:r>
            <a:endParaRPr lang="en-US" sz="3800" dirty="0"/>
          </a:p>
        </p:txBody>
      </p:sp>
      <p:sp>
        <p:nvSpPr>
          <p:cNvPr id="3" name="Text 1"/>
          <p:cNvSpPr/>
          <p:nvPr/>
        </p:nvSpPr>
        <p:spPr>
          <a:xfrm>
            <a:off x="680799" y="1925122"/>
            <a:ext cx="13268801" cy="583644"/>
          </a:xfrm>
          <a:prstGeom prst="rect">
            <a:avLst/>
          </a:prstGeom>
          <a:noFill/>
          <a:ln/>
        </p:spPr>
        <p:txBody>
          <a:bodyPr wrap="square" lIns="0" tIns="0" rIns="0" bIns="0" rtlCol="0" anchor="t"/>
          <a:lstStyle/>
          <a:p>
            <a:pPr algn="l" indent="0" marL="0">
              <a:lnSpc>
                <a:spcPts val="2250"/>
              </a:lnSpc>
              <a:buNone/>
            </a:pPr>
            <a:r>
              <a:rPr lang="en-US" sz="1500" dirty="0">
                <a:solidFill>
                  <a:srgbClr val="384653"/>
                </a:solidFill>
                <a:latin typeface="Roboto" pitchFamily="34" charset="0"/>
                <a:ea typeface="Roboto" pitchFamily="34" charset="-122"/>
                <a:cs typeface="Roboto" pitchFamily="34" charset="-120"/>
              </a:rPr>
              <a:t>In a modern verification environment, tasks serve as the fundamental building blocks that enable a wide array of sophisticated testbench functionalities, facilitating both stimulus generation and response checking. Their versatility makes them central to effective verification.</a:t>
            </a:r>
            <a:endParaRPr lang="en-US" sz="1500" dirty="0"/>
          </a:p>
        </p:txBody>
      </p:sp>
      <p:sp>
        <p:nvSpPr>
          <p:cNvPr id="4" name="Shape 2"/>
          <p:cNvSpPr/>
          <p:nvPr/>
        </p:nvSpPr>
        <p:spPr>
          <a:xfrm>
            <a:off x="680799" y="2727484"/>
            <a:ext cx="437555" cy="437555"/>
          </a:xfrm>
          <a:prstGeom prst="roundRect">
            <a:avLst>
              <a:gd name="adj" fmla="val 18671"/>
            </a:avLst>
          </a:prstGeom>
          <a:solidFill>
            <a:srgbClr val="D9EDF2"/>
          </a:solidFill>
          <a:ln w="7620">
            <a:solidFill>
              <a:srgbClr val="BFD3D8"/>
            </a:solidFill>
            <a:prstDash val="solid"/>
          </a:ln>
        </p:spPr>
      </p:sp>
      <p:sp>
        <p:nvSpPr>
          <p:cNvPr id="5" name="Text 3"/>
          <p:cNvSpPr/>
          <p:nvPr/>
        </p:nvSpPr>
        <p:spPr>
          <a:xfrm>
            <a:off x="753666" y="2763857"/>
            <a:ext cx="291703" cy="364688"/>
          </a:xfrm>
          <a:prstGeom prst="rect">
            <a:avLst/>
          </a:prstGeom>
          <a:noFill/>
          <a:ln/>
        </p:spPr>
        <p:txBody>
          <a:bodyPr wrap="none" lIns="0" tIns="0" rIns="0" bIns="0" rtlCol="0" anchor="t"/>
          <a:lstStyle/>
          <a:p>
            <a:pPr algn="ctr" indent="0" marL="0">
              <a:lnSpc>
                <a:spcPts val="2250"/>
              </a:lnSpc>
              <a:buNone/>
            </a:pPr>
            <a:r>
              <a:rPr lang="en-US" sz="2250" dirty="0">
                <a:solidFill>
                  <a:srgbClr val="384653"/>
                </a:solidFill>
                <a:latin typeface="Host Grotesk Medium" pitchFamily="34" charset="0"/>
                <a:ea typeface="Host Grotesk Medium" pitchFamily="34" charset="-122"/>
                <a:cs typeface="Host Grotesk Medium" pitchFamily="34" charset="-120"/>
              </a:rPr>
              <a:t>1</a:t>
            </a:r>
            <a:endParaRPr lang="en-US" sz="2250" dirty="0"/>
          </a:p>
        </p:txBody>
      </p:sp>
      <p:sp>
        <p:nvSpPr>
          <p:cNvPr id="6" name="Text 4"/>
          <p:cNvSpPr/>
          <p:nvPr/>
        </p:nvSpPr>
        <p:spPr>
          <a:xfrm>
            <a:off x="1312783" y="2794278"/>
            <a:ext cx="2913697" cy="303848"/>
          </a:xfrm>
          <a:prstGeom prst="rect">
            <a:avLst/>
          </a:prstGeom>
          <a:noFill/>
          <a:ln/>
        </p:spPr>
        <p:txBody>
          <a:bodyPr wrap="none" lIns="0" tIns="0" rIns="0" bIns="0" rtlCol="0" anchor="t"/>
          <a:lstStyle/>
          <a:p>
            <a:pPr algn="l" indent="0" marL="0">
              <a:lnSpc>
                <a:spcPts val="2350"/>
              </a:lnSpc>
              <a:buNone/>
            </a:pPr>
            <a:r>
              <a:rPr lang="en-US" sz="1900" dirty="0">
                <a:solidFill>
                  <a:srgbClr val="384653"/>
                </a:solidFill>
                <a:latin typeface="Host Grotesk Medium" pitchFamily="34" charset="0"/>
                <a:ea typeface="Host Grotesk Medium" pitchFamily="34" charset="-122"/>
                <a:cs typeface="Host Grotesk Medium" pitchFamily="34" charset="-120"/>
              </a:rPr>
              <a:t>Test Sequence Generation</a:t>
            </a:r>
            <a:endParaRPr lang="en-US" sz="1900" dirty="0"/>
          </a:p>
        </p:txBody>
      </p:sp>
      <p:sp>
        <p:nvSpPr>
          <p:cNvPr id="7" name="Text 5"/>
          <p:cNvSpPr/>
          <p:nvPr/>
        </p:nvSpPr>
        <p:spPr>
          <a:xfrm>
            <a:off x="1312783" y="3214807"/>
            <a:ext cx="5880854" cy="1459111"/>
          </a:xfrm>
          <a:prstGeom prst="rect">
            <a:avLst/>
          </a:prstGeom>
          <a:noFill/>
          <a:ln/>
        </p:spPr>
        <p:txBody>
          <a:bodyPr wrap="square" lIns="0" tIns="0" rIns="0" bIns="0" rtlCol="0" anchor="t"/>
          <a:lstStyle/>
          <a:p>
            <a:pPr algn="l" indent="0" marL="0">
              <a:lnSpc>
                <a:spcPts val="2250"/>
              </a:lnSpc>
              <a:buNone/>
            </a:pPr>
            <a:r>
              <a:rPr lang="en-US" sz="1500" dirty="0">
                <a:solidFill>
                  <a:srgbClr val="384653"/>
                </a:solidFill>
                <a:latin typeface="Roboto" pitchFamily="34" charset="0"/>
                <a:ea typeface="Roboto" pitchFamily="34" charset="-122"/>
                <a:cs typeface="Roboto" pitchFamily="34" charset="-120"/>
              </a:rPr>
              <a:t>Tasks are used to define and execute complex sequences of operations to effectively stimulate the DUT. This involves orchestrating a series of inputs over time to achieve specific test objectives, ranging from simple reads/writes to complex protocol sequences, ensuring thorough exercise of the DUT's functionality.</a:t>
            </a:r>
            <a:endParaRPr lang="en-US" sz="1500" dirty="0"/>
          </a:p>
        </p:txBody>
      </p:sp>
      <p:sp>
        <p:nvSpPr>
          <p:cNvPr id="8" name="Shape 6"/>
          <p:cNvSpPr/>
          <p:nvPr/>
        </p:nvSpPr>
        <p:spPr>
          <a:xfrm>
            <a:off x="7436763" y="2727484"/>
            <a:ext cx="437555" cy="437555"/>
          </a:xfrm>
          <a:prstGeom prst="roundRect">
            <a:avLst>
              <a:gd name="adj" fmla="val 18671"/>
            </a:avLst>
          </a:prstGeom>
          <a:solidFill>
            <a:srgbClr val="D9EDF2"/>
          </a:solidFill>
          <a:ln w="7620">
            <a:solidFill>
              <a:srgbClr val="BFD3D8"/>
            </a:solidFill>
            <a:prstDash val="solid"/>
          </a:ln>
        </p:spPr>
      </p:sp>
      <p:sp>
        <p:nvSpPr>
          <p:cNvPr id="9" name="Text 7"/>
          <p:cNvSpPr/>
          <p:nvPr/>
        </p:nvSpPr>
        <p:spPr>
          <a:xfrm>
            <a:off x="7509629" y="2763857"/>
            <a:ext cx="291703" cy="364688"/>
          </a:xfrm>
          <a:prstGeom prst="rect">
            <a:avLst/>
          </a:prstGeom>
          <a:noFill/>
          <a:ln/>
        </p:spPr>
        <p:txBody>
          <a:bodyPr wrap="none" lIns="0" tIns="0" rIns="0" bIns="0" rtlCol="0" anchor="t"/>
          <a:lstStyle/>
          <a:p>
            <a:pPr algn="ctr" indent="0" marL="0">
              <a:lnSpc>
                <a:spcPts val="2250"/>
              </a:lnSpc>
              <a:buNone/>
            </a:pPr>
            <a:r>
              <a:rPr lang="en-US" sz="2250" dirty="0">
                <a:solidFill>
                  <a:srgbClr val="384653"/>
                </a:solidFill>
                <a:latin typeface="Host Grotesk Medium" pitchFamily="34" charset="0"/>
                <a:ea typeface="Host Grotesk Medium" pitchFamily="34" charset="-122"/>
                <a:cs typeface="Host Grotesk Medium" pitchFamily="34" charset="-120"/>
              </a:rPr>
              <a:t>2</a:t>
            </a:r>
            <a:endParaRPr lang="en-US" sz="2250" dirty="0"/>
          </a:p>
        </p:txBody>
      </p:sp>
      <p:sp>
        <p:nvSpPr>
          <p:cNvPr id="10" name="Text 8"/>
          <p:cNvSpPr/>
          <p:nvPr/>
        </p:nvSpPr>
        <p:spPr>
          <a:xfrm>
            <a:off x="8068747" y="2794278"/>
            <a:ext cx="2431375" cy="303848"/>
          </a:xfrm>
          <a:prstGeom prst="rect">
            <a:avLst/>
          </a:prstGeom>
          <a:noFill/>
          <a:ln/>
        </p:spPr>
        <p:txBody>
          <a:bodyPr wrap="none" lIns="0" tIns="0" rIns="0" bIns="0" rtlCol="0" anchor="t"/>
          <a:lstStyle/>
          <a:p>
            <a:pPr algn="l" indent="0" marL="0">
              <a:lnSpc>
                <a:spcPts val="2350"/>
              </a:lnSpc>
              <a:buNone/>
            </a:pPr>
            <a:r>
              <a:rPr lang="en-US" sz="1900" dirty="0">
                <a:solidFill>
                  <a:srgbClr val="384653"/>
                </a:solidFill>
                <a:latin typeface="Host Grotesk Medium" pitchFamily="34" charset="0"/>
                <a:ea typeface="Host Grotesk Medium" pitchFamily="34" charset="-122"/>
                <a:cs typeface="Host Grotesk Medium" pitchFamily="34" charset="-120"/>
              </a:rPr>
              <a:t>Protocol Compliance</a:t>
            </a:r>
            <a:endParaRPr lang="en-US" sz="1900" dirty="0"/>
          </a:p>
        </p:txBody>
      </p:sp>
      <p:sp>
        <p:nvSpPr>
          <p:cNvPr id="11" name="Text 9"/>
          <p:cNvSpPr/>
          <p:nvPr/>
        </p:nvSpPr>
        <p:spPr>
          <a:xfrm>
            <a:off x="8068747" y="3214807"/>
            <a:ext cx="5880854" cy="1459111"/>
          </a:xfrm>
          <a:prstGeom prst="rect">
            <a:avLst/>
          </a:prstGeom>
          <a:noFill/>
          <a:ln/>
        </p:spPr>
        <p:txBody>
          <a:bodyPr wrap="square" lIns="0" tIns="0" rIns="0" bIns="0" rtlCol="0" anchor="t"/>
          <a:lstStyle/>
          <a:p>
            <a:pPr algn="l" indent="0" marL="0">
              <a:lnSpc>
                <a:spcPts val="2250"/>
              </a:lnSpc>
              <a:buNone/>
            </a:pPr>
            <a:r>
              <a:rPr lang="en-US" sz="1500" dirty="0">
                <a:solidFill>
                  <a:srgbClr val="384653"/>
                </a:solidFill>
                <a:latin typeface="Roboto" pitchFamily="34" charset="0"/>
                <a:ea typeface="Roboto" pitchFamily="34" charset="-122"/>
                <a:cs typeface="Roboto" pitchFamily="34" charset="-120"/>
              </a:rPr>
              <a:t>Through the implementation of Bus Functional Models (BFMs) built upon tasks, verification engineers can accurately mimic the timing and signal interactions of various communication protocols. This ensures the DUT adheres to specified standards and interoperates correctly with other components, preventing integration issues.</a:t>
            </a:r>
            <a:endParaRPr lang="en-US" sz="1500" dirty="0"/>
          </a:p>
        </p:txBody>
      </p:sp>
      <p:sp>
        <p:nvSpPr>
          <p:cNvPr id="12" name="Shape 10"/>
          <p:cNvSpPr/>
          <p:nvPr/>
        </p:nvSpPr>
        <p:spPr>
          <a:xfrm>
            <a:off x="680799" y="5062895"/>
            <a:ext cx="437555" cy="437555"/>
          </a:xfrm>
          <a:prstGeom prst="roundRect">
            <a:avLst>
              <a:gd name="adj" fmla="val 18671"/>
            </a:avLst>
          </a:prstGeom>
          <a:solidFill>
            <a:srgbClr val="D9EDF2"/>
          </a:solidFill>
          <a:ln w="7620">
            <a:solidFill>
              <a:srgbClr val="BFD3D8"/>
            </a:solidFill>
            <a:prstDash val="solid"/>
          </a:ln>
        </p:spPr>
      </p:sp>
      <p:sp>
        <p:nvSpPr>
          <p:cNvPr id="13" name="Text 11"/>
          <p:cNvSpPr/>
          <p:nvPr/>
        </p:nvSpPr>
        <p:spPr>
          <a:xfrm>
            <a:off x="753666" y="5099268"/>
            <a:ext cx="291703" cy="364688"/>
          </a:xfrm>
          <a:prstGeom prst="rect">
            <a:avLst/>
          </a:prstGeom>
          <a:noFill/>
          <a:ln/>
        </p:spPr>
        <p:txBody>
          <a:bodyPr wrap="none" lIns="0" tIns="0" rIns="0" bIns="0" rtlCol="0" anchor="t"/>
          <a:lstStyle/>
          <a:p>
            <a:pPr algn="ctr" indent="0" marL="0">
              <a:lnSpc>
                <a:spcPts val="2250"/>
              </a:lnSpc>
              <a:buNone/>
            </a:pPr>
            <a:r>
              <a:rPr lang="en-US" sz="2250" dirty="0">
                <a:solidFill>
                  <a:srgbClr val="384653"/>
                </a:solidFill>
                <a:latin typeface="Host Grotesk Medium" pitchFamily="34" charset="0"/>
                <a:ea typeface="Host Grotesk Medium" pitchFamily="34" charset="-122"/>
                <a:cs typeface="Host Grotesk Medium" pitchFamily="34" charset="-120"/>
              </a:rPr>
              <a:t>3</a:t>
            </a:r>
            <a:endParaRPr lang="en-US" sz="2250" dirty="0"/>
          </a:p>
        </p:txBody>
      </p:sp>
      <p:sp>
        <p:nvSpPr>
          <p:cNvPr id="14" name="Text 12"/>
          <p:cNvSpPr/>
          <p:nvPr/>
        </p:nvSpPr>
        <p:spPr>
          <a:xfrm>
            <a:off x="1312783" y="5129689"/>
            <a:ext cx="2431375" cy="303848"/>
          </a:xfrm>
          <a:prstGeom prst="rect">
            <a:avLst/>
          </a:prstGeom>
          <a:noFill/>
          <a:ln/>
        </p:spPr>
        <p:txBody>
          <a:bodyPr wrap="none" lIns="0" tIns="0" rIns="0" bIns="0" rtlCol="0" anchor="t"/>
          <a:lstStyle/>
          <a:p>
            <a:pPr algn="l" indent="0" marL="0">
              <a:lnSpc>
                <a:spcPts val="2350"/>
              </a:lnSpc>
              <a:buNone/>
            </a:pPr>
            <a:r>
              <a:rPr lang="en-US" sz="1900" dirty="0">
                <a:solidFill>
                  <a:srgbClr val="384653"/>
                </a:solidFill>
                <a:latin typeface="Host Grotesk Medium" pitchFamily="34" charset="0"/>
                <a:ea typeface="Host Grotesk Medium" pitchFamily="34" charset="-122"/>
                <a:cs typeface="Host Grotesk Medium" pitchFamily="34" charset="-120"/>
              </a:rPr>
              <a:t>Error Injection</a:t>
            </a:r>
            <a:endParaRPr lang="en-US" sz="1900" dirty="0"/>
          </a:p>
        </p:txBody>
      </p:sp>
      <p:sp>
        <p:nvSpPr>
          <p:cNvPr id="15" name="Text 13"/>
          <p:cNvSpPr/>
          <p:nvPr/>
        </p:nvSpPr>
        <p:spPr>
          <a:xfrm>
            <a:off x="1312783" y="5550218"/>
            <a:ext cx="5880854" cy="1459111"/>
          </a:xfrm>
          <a:prstGeom prst="rect">
            <a:avLst/>
          </a:prstGeom>
          <a:noFill/>
          <a:ln/>
        </p:spPr>
        <p:txBody>
          <a:bodyPr wrap="square" lIns="0" tIns="0" rIns="0" bIns="0" rtlCol="0" anchor="t"/>
          <a:lstStyle/>
          <a:p>
            <a:pPr algn="l" indent="0" marL="0">
              <a:lnSpc>
                <a:spcPts val="2250"/>
              </a:lnSpc>
              <a:buNone/>
            </a:pPr>
            <a:r>
              <a:rPr lang="en-US" sz="1500" dirty="0">
                <a:solidFill>
                  <a:srgbClr val="384653"/>
                </a:solidFill>
                <a:latin typeface="Roboto" pitchFamily="34" charset="0"/>
                <a:ea typeface="Roboto" pitchFamily="34" charset="-122"/>
                <a:cs typeface="Roboto" pitchFamily="34" charset="-120"/>
              </a:rPr>
              <a:t>Tasks provide a controlled mechanism for strategically introducing errors or abnormal conditions into the stimulus stream. This tests the DUT's robustness, error detection capabilities, and recovery mechanisms, which is crucial for identifying corner-case bugs that might otherwise go undetected.</a:t>
            </a:r>
            <a:endParaRPr lang="en-US" sz="1500" dirty="0"/>
          </a:p>
        </p:txBody>
      </p:sp>
      <p:sp>
        <p:nvSpPr>
          <p:cNvPr id="16" name="Shape 14"/>
          <p:cNvSpPr/>
          <p:nvPr/>
        </p:nvSpPr>
        <p:spPr>
          <a:xfrm>
            <a:off x="7436763" y="5062895"/>
            <a:ext cx="437555" cy="437555"/>
          </a:xfrm>
          <a:prstGeom prst="roundRect">
            <a:avLst>
              <a:gd name="adj" fmla="val 18671"/>
            </a:avLst>
          </a:prstGeom>
          <a:solidFill>
            <a:srgbClr val="D9EDF2"/>
          </a:solidFill>
          <a:ln w="7620">
            <a:solidFill>
              <a:srgbClr val="BFD3D8"/>
            </a:solidFill>
            <a:prstDash val="solid"/>
          </a:ln>
        </p:spPr>
      </p:sp>
      <p:sp>
        <p:nvSpPr>
          <p:cNvPr id="17" name="Text 15"/>
          <p:cNvSpPr/>
          <p:nvPr/>
        </p:nvSpPr>
        <p:spPr>
          <a:xfrm>
            <a:off x="7509629" y="5099268"/>
            <a:ext cx="291703" cy="364688"/>
          </a:xfrm>
          <a:prstGeom prst="rect">
            <a:avLst/>
          </a:prstGeom>
          <a:noFill/>
          <a:ln/>
        </p:spPr>
        <p:txBody>
          <a:bodyPr wrap="none" lIns="0" tIns="0" rIns="0" bIns="0" rtlCol="0" anchor="t"/>
          <a:lstStyle/>
          <a:p>
            <a:pPr algn="ctr" indent="0" marL="0">
              <a:lnSpc>
                <a:spcPts val="2250"/>
              </a:lnSpc>
              <a:buNone/>
            </a:pPr>
            <a:r>
              <a:rPr lang="en-US" sz="2250" dirty="0">
                <a:solidFill>
                  <a:srgbClr val="384653"/>
                </a:solidFill>
                <a:latin typeface="Host Grotesk Medium" pitchFamily="34" charset="0"/>
                <a:ea typeface="Host Grotesk Medium" pitchFamily="34" charset="-122"/>
                <a:cs typeface="Host Grotesk Medium" pitchFamily="34" charset="-120"/>
              </a:rPr>
              <a:t>4</a:t>
            </a:r>
            <a:endParaRPr lang="en-US" sz="2250" dirty="0"/>
          </a:p>
        </p:txBody>
      </p:sp>
      <p:sp>
        <p:nvSpPr>
          <p:cNvPr id="18" name="Text 16"/>
          <p:cNvSpPr/>
          <p:nvPr/>
        </p:nvSpPr>
        <p:spPr>
          <a:xfrm>
            <a:off x="8068747" y="5129689"/>
            <a:ext cx="3257788" cy="303848"/>
          </a:xfrm>
          <a:prstGeom prst="rect">
            <a:avLst/>
          </a:prstGeom>
          <a:noFill/>
          <a:ln/>
        </p:spPr>
        <p:txBody>
          <a:bodyPr wrap="none" lIns="0" tIns="0" rIns="0" bIns="0" rtlCol="0" anchor="t"/>
          <a:lstStyle/>
          <a:p>
            <a:pPr algn="l" indent="0" marL="0">
              <a:lnSpc>
                <a:spcPts val="2350"/>
              </a:lnSpc>
              <a:buNone/>
            </a:pPr>
            <a:r>
              <a:rPr lang="en-US" sz="1900" dirty="0">
                <a:solidFill>
                  <a:srgbClr val="384653"/>
                </a:solidFill>
                <a:latin typeface="Host Grotesk Medium" pitchFamily="34" charset="0"/>
                <a:ea typeface="Host Grotesk Medium" pitchFamily="34" charset="-122"/>
                <a:cs typeface="Host Grotesk Medium" pitchFamily="34" charset="-120"/>
              </a:rPr>
              <a:t>Scoreboarding and Coverage</a:t>
            </a:r>
            <a:endParaRPr lang="en-US" sz="1900" dirty="0"/>
          </a:p>
        </p:txBody>
      </p:sp>
      <p:sp>
        <p:nvSpPr>
          <p:cNvPr id="19" name="Text 17"/>
          <p:cNvSpPr/>
          <p:nvPr/>
        </p:nvSpPr>
        <p:spPr>
          <a:xfrm>
            <a:off x="8068747" y="5550218"/>
            <a:ext cx="5880854" cy="1750933"/>
          </a:xfrm>
          <a:prstGeom prst="rect">
            <a:avLst/>
          </a:prstGeom>
          <a:noFill/>
          <a:ln/>
        </p:spPr>
        <p:txBody>
          <a:bodyPr wrap="square" lIns="0" tIns="0" rIns="0" bIns="0" rtlCol="0" anchor="t"/>
          <a:lstStyle/>
          <a:p>
            <a:pPr algn="l" indent="0" marL="0">
              <a:lnSpc>
                <a:spcPts val="2250"/>
              </a:lnSpc>
              <a:buNone/>
            </a:pPr>
            <a:r>
              <a:rPr lang="en-US" sz="1500" dirty="0">
                <a:solidFill>
                  <a:srgbClr val="384653"/>
                </a:solidFill>
                <a:latin typeface="Roboto" pitchFamily="34" charset="0"/>
                <a:ea typeface="Roboto" pitchFamily="34" charset="-122"/>
                <a:cs typeface="Roboto" pitchFamily="34" charset="-120"/>
              </a:rPr>
              <a:t>While scoreboarding logic itself might reside in separate modules, tasks are instrumental in collecting, processing, and passing DUT outputs to the scoreboard over time. They also contribute to the achievement of functional coverage targets by enabling the execution of diverse test scenarios and monitoring the DUT's behavior.</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2025-06-14T07:55:52Z</dcterms:created>
  <dcterms:modified xsi:type="dcterms:W3CDTF">2025-06-14T07:55:52Z</dcterms:modified>
</cp:coreProperties>
</file>